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56" r:id="rId2"/>
    <p:sldId id="257" r:id="rId3"/>
    <p:sldId id="258" r:id="rId4"/>
    <p:sldId id="259" r:id="rId5"/>
    <p:sldId id="260" r:id="rId6"/>
    <p:sldId id="262" r:id="rId7"/>
    <p:sldId id="261" r:id="rId8"/>
    <p:sldId id="263" r:id="rId9"/>
    <p:sldId id="264" r:id="rId10"/>
    <p:sldId id="265" r:id="rId11"/>
    <p:sldId id="266" r:id="rId12"/>
    <p:sldId id="268" r:id="rId13"/>
    <p:sldId id="269" r:id="rId14"/>
    <p:sldId id="294" r:id="rId15"/>
    <p:sldId id="295" r:id="rId16"/>
    <p:sldId id="271" r:id="rId17"/>
    <p:sldId id="270"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7" r:id="rId40"/>
    <p:sldId id="298" r:id="rId41"/>
    <p:sldId id="299" r:id="rId42"/>
    <p:sldId id="300" r:id="rId43"/>
    <p:sldId id="301" r:id="rId44"/>
    <p:sldId id="302" r:id="rId45"/>
    <p:sldId id="293" r:id="rId46"/>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notesViewPr>
    <p:cSldViewPr snapToGrid="0">
      <p:cViewPr varScale="1">
        <p:scale>
          <a:sx n="87" d="100"/>
          <a:sy n="87" d="100"/>
        </p:scale>
        <p:origin x="2064"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jglova@mas-krkonose.cz" userId="7e570189f9bfee19" providerId="LiveId" clId="{1E958C96-D4B7-4A30-AD0D-945A1D01DEA2}"/>
    <pc:docChg chg="undo custSel modSld modMainMaster">
      <pc:chgData name="fejglova@mas-krkonose.cz" userId="7e570189f9bfee19" providerId="LiveId" clId="{1E958C96-D4B7-4A30-AD0D-945A1D01DEA2}" dt="2021-05-10T12:03:24.305" v="108" actId="255"/>
      <pc:docMkLst>
        <pc:docMk/>
      </pc:docMkLst>
      <pc:sldChg chg="modSp">
        <pc:chgData name="fejglova@mas-krkonose.cz" userId="7e570189f9bfee19" providerId="LiveId" clId="{1E958C96-D4B7-4A30-AD0D-945A1D01DEA2}" dt="2021-05-10T11:43:40.864" v="0"/>
        <pc:sldMkLst>
          <pc:docMk/>
          <pc:sldMk cId="4136964839" sldId="256"/>
        </pc:sldMkLst>
        <pc:spChg chg="mod">
          <ac:chgData name="fejglova@mas-krkonose.cz" userId="7e570189f9bfee19" providerId="LiveId" clId="{1E958C96-D4B7-4A30-AD0D-945A1D01DEA2}" dt="2021-05-10T11:43:40.864" v="0"/>
          <ac:spMkLst>
            <pc:docMk/>
            <pc:sldMk cId="4136964839" sldId="256"/>
            <ac:spMk id="2" creationId="{57D312F6-5A39-4234-9637-8BBF2B6B0152}"/>
          </ac:spMkLst>
        </pc:spChg>
        <pc:spChg chg="mod">
          <ac:chgData name="fejglova@mas-krkonose.cz" userId="7e570189f9bfee19" providerId="LiveId" clId="{1E958C96-D4B7-4A30-AD0D-945A1D01DEA2}" dt="2021-05-10T11:43:40.864" v="0"/>
          <ac:spMkLst>
            <pc:docMk/>
            <pc:sldMk cId="4136964839" sldId="256"/>
            <ac:spMk id="3" creationId="{B8B28152-B5FD-4E11-BC69-F211F1E13C63}"/>
          </ac:spMkLst>
        </pc:spChg>
      </pc:sldChg>
      <pc:sldChg chg="modSp mod">
        <pc:chgData name="fejglova@mas-krkonose.cz" userId="7e570189f9bfee19" providerId="LiveId" clId="{1E958C96-D4B7-4A30-AD0D-945A1D01DEA2}" dt="2021-05-10T11:53:56.188" v="44" actId="113"/>
        <pc:sldMkLst>
          <pc:docMk/>
          <pc:sldMk cId="2965299683" sldId="257"/>
        </pc:sldMkLst>
        <pc:spChg chg="mod">
          <ac:chgData name="fejglova@mas-krkonose.cz" userId="7e570189f9bfee19" providerId="LiveId" clId="{1E958C96-D4B7-4A30-AD0D-945A1D01DEA2}" dt="2021-05-10T11:53:56.188" v="44" actId="113"/>
          <ac:spMkLst>
            <pc:docMk/>
            <pc:sldMk cId="2965299683" sldId="257"/>
            <ac:spMk id="2" creationId="{4A06E364-2994-44C3-809D-29511FE6184F}"/>
          </ac:spMkLst>
        </pc:spChg>
        <pc:spChg chg="mod">
          <ac:chgData name="fejglova@mas-krkonose.cz" userId="7e570189f9bfee19" providerId="LiveId" clId="{1E958C96-D4B7-4A30-AD0D-945A1D01DEA2}" dt="2021-05-10T11:43:40.864" v="0"/>
          <ac:spMkLst>
            <pc:docMk/>
            <pc:sldMk cId="2965299683" sldId="257"/>
            <ac:spMk id="3" creationId="{DC710E2A-4E7A-4CF8-A038-F8BE21E2E384}"/>
          </ac:spMkLst>
        </pc:spChg>
      </pc:sldChg>
      <pc:sldChg chg="modSp mod">
        <pc:chgData name="fejglova@mas-krkonose.cz" userId="7e570189f9bfee19" providerId="LiveId" clId="{1E958C96-D4B7-4A30-AD0D-945A1D01DEA2}" dt="2021-05-10T11:43:41.164" v="1" actId="27636"/>
        <pc:sldMkLst>
          <pc:docMk/>
          <pc:sldMk cId="748380308" sldId="258"/>
        </pc:sldMkLst>
        <pc:spChg chg="mod">
          <ac:chgData name="fejglova@mas-krkonose.cz" userId="7e570189f9bfee19" providerId="LiveId" clId="{1E958C96-D4B7-4A30-AD0D-945A1D01DEA2}" dt="2021-05-10T11:43:40.864" v="0"/>
          <ac:spMkLst>
            <pc:docMk/>
            <pc:sldMk cId="748380308" sldId="258"/>
            <ac:spMk id="2" creationId="{57D45897-79BB-40F4-A229-7593AD490E5E}"/>
          </ac:spMkLst>
        </pc:spChg>
        <pc:spChg chg="mod">
          <ac:chgData name="fejglova@mas-krkonose.cz" userId="7e570189f9bfee19" providerId="LiveId" clId="{1E958C96-D4B7-4A30-AD0D-945A1D01DEA2}" dt="2021-05-10T11:43:41.164" v="1" actId="27636"/>
          <ac:spMkLst>
            <pc:docMk/>
            <pc:sldMk cId="748380308" sldId="258"/>
            <ac:spMk id="3" creationId="{74A0600E-047B-4D7D-8F9F-C854B1B3437C}"/>
          </ac:spMkLst>
        </pc:spChg>
      </pc:sldChg>
      <pc:sldChg chg="modSp mod">
        <pc:chgData name="fejglova@mas-krkonose.cz" userId="7e570189f9bfee19" providerId="LiveId" clId="{1E958C96-D4B7-4A30-AD0D-945A1D01DEA2}" dt="2021-05-10T11:55:25.371" v="50" actId="2711"/>
        <pc:sldMkLst>
          <pc:docMk/>
          <pc:sldMk cId="2720070952" sldId="259"/>
        </pc:sldMkLst>
        <pc:spChg chg="mod">
          <ac:chgData name="fejglova@mas-krkonose.cz" userId="7e570189f9bfee19" providerId="LiveId" clId="{1E958C96-D4B7-4A30-AD0D-945A1D01DEA2}" dt="2021-05-10T11:55:25.371" v="50" actId="2711"/>
          <ac:spMkLst>
            <pc:docMk/>
            <pc:sldMk cId="2720070952" sldId="259"/>
            <ac:spMk id="2" creationId="{4B7832B0-418C-4773-A691-3536E928EDF6}"/>
          </ac:spMkLst>
        </pc:spChg>
        <pc:spChg chg="mod">
          <ac:chgData name="fejglova@mas-krkonose.cz" userId="7e570189f9bfee19" providerId="LiveId" clId="{1E958C96-D4B7-4A30-AD0D-945A1D01DEA2}" dt="2021-05-10T11:43:41.239" v="3" actId="27636"/>
          <ac:spMkLst>
            <pc:docMk/>
            <pc:sldMk cId="2720070952" sldId="259"/>
            <ac:spMk id="3" creationId="{A0001A7B-B775-43B3-AC39-9FD38AEA7D4A}"/>
          </ac:spMkLst>
        </pc:spChg>
      </pc:sldChg>
      <pc:sldChg chg="modSp mod">
        <pc:chgData name="fejglova@mas-krkonose.cz" userId="7e570189f9bfee19" providerId="LiveId" clId="{1E958C96-D4B7-4A30-AD0D-945A1D01DEA2}" dt="2021-05-10T11:55:46.568" v="52" actId="2711"/>
        <pc:sldMkLst>
          <pc:docMk/>
          <pc:sldMk cId="969775735" sldId="260"/>
        </pc:sldMkLst>
        <pc:spChg chg="mod">
          <ac:chgData name="fejglova@mas-krkonose.cz" userId="7e570189f9bfee19" providerId="LiveId" clId="{1E958C96-D4B7-4A30-AD0D-945A1D01DEA2}" dt="2021-05-10T11:55:46.568" v="52" actId="2711"/>
          <ac:spMkLst>
            <pc:docMk/>
            <pc:sldMk cId="969775735" sldId="260"/>
            <ac:spMk id="2" creationId="{7F849342-3FFB-4723-9013-9F3269ED15F3}"/>
          </ac:spMkLst>
        </pc:spChg>
      </pc:sldChg>
      <pc:sldChg chg="modSp mod">
        <pc:chgData name="fejglova@mas-krkonose.cz" userId="7e570189f9bfee19" providerId="LiveId" clId="{1E958C96-D4B7-4A30-AD0D-945A1D01DEA2}" dt="2021-05-10T11:55:58.919" v="53" actId="2711"/>
        <pc:sldMkLst>
          <pc:docMk/>
          <pc:sldMk cId="4226392996" sldId="261"/>
        </pc:sldMkLst>
        <pc:spChg chg="mod">
          <ac:chgData name="fejglova@mas-krkonose.cz" userId="7e570189f9bfee19" providerId="LiveId" clId="{1E958C96-D4B7-4A30-AD0D-945A1D01DEA2}" dt="2021-05-10T11:55:58.919" v="53" actId="2711"/>
          <ac:spMkLst>
            <pc:docMk/>
            <pc:sldMk cId="4226392996" sldId="261"/>
            <ac:spMk id="2" creationId="{FF60894A-03A5-4066-B334-1EF54D89D0B5}"/>
          </ac:spMkLst>
        </pc:spChg>
        <pc:spChg chg="mod">
          <ac:chgData name="fejglova@mas-krkonose.cz" userId="7e570189f9bfee19" providerId="LiveId" clId="{1E958C96-D4B7-4A30-AD0D-945A1D01DEA2}" dt="2021-05-10T11:43:40.864" v="0"/>
          <ac:spMkLst>
            <pc:docMk/>
            <pc:sldMk cId="4226392996" sldId="261"/>
            <ac:spMk id="3" creationId="{B8D9426A-77B9-440B-93A4-DC72CA1EA66E}"/>
          </ac:spMkLst>
        </pc:spChg>
      </pc:sldChg>
      <pc:sldChg chg="modSp mod">
        <pc:chgData name="fejglova@mas-krkonose.cz" userId="7e570189f9bfee19" providerId="LiveId" clId="{1E958C96-D4B7-4A30-AD0D-945A1D01DEA2}" dt="2021-05-10T11:53:29.292" v="41" actId="20577"/>
        <pc:sldMkLst>
          <pc:docMk/>
          <pc:sldMk cId="2156046753" sldId="262"/>
        </pc:sldMkLst>
        <pc:spChg chg="mod">
          <ac:chgData name="fejglova@mas-krkonose.cz" userId="7e570189f9bfee19" providerId="LiveId" clId="{1E958C96-D4B7-4A30-AD0D-945A1D01DEA2}" dt="2021-05-10T11:53:29.292" v="41" actId="20577"/>
          <ac:spMkLst>
            <pc:docMk/>
            <pc:sldMk cId="2156046753" sldId="262"/>
            <ac:spMk id="2" creationId="{55C824F1-8A73-4548-B3D0-64CFE3CBB2CB}"/>
          </ac:spMkLst>
        </pc:spChg>
        <pc:spChg chg="mod">
          <ac:chgData name="fejglova@mas-krkonose.cz" userId="7e570189f9bfee19" providerId="LiveId" clId="{1E958C96-D4B7-4A30-AD0D-945A1D01DEA2}" dt="2021-05-10T11:43:40.864" v="0"/>
          <ac:spMkLst>
            <pc:docMk/>
            <pc:sldMk cId="2156046753" sldId="262"/>
            <ac:spMk id="3" creationId="{CD527A98-8CCD-4080-840F-0EC24CBA9683}"/>
          </ac:spMkLst>
        </pc:spChg>
      </pc:sldChg>
      <pc:sldChg chg="modSp mod">
        <pc:chgData name="fejglova@mas-krkonose.cz" userId="7e570189f9bfee19" providerId="LiveId" clId="{1E958C96-D4B7-4A30-AD0D-945A1D01DEA2}" dt="2021-05-10T11:56:15.366" v="54" actId="2711"/>
        <pc:sldMkLst>
          <pc:docMk/>
          <pc:sldMk cId="3158445498" sldId="263"/>
        </pc:sldMkLst>
        <pc:spChg chg="mod">
          <ac:chgData name="fejglova@mas-krkonose.cz" userId="7e570189f9bfee19" providerId="LiveId" clId="{1E958C96-D4B7-4A30-AD0D-945A1D01DEA2}" dt="2021-05-10T11:56:15.366" v="54" actId="2711"/>
          <ac:spMkLst>
            <pc:docMk/>
            <pc:sldMk cId="3158445498" sldId="263"/>
            <ac:spMk id="2" creationId="{F7B2CE1C-5BF1-4A35-BBE1-2775B6936D17}"/>
          </ac:spMkLst>
        </pc:spChg>
        <pc:spChg chg="mod">
          <ac:chgData name="fejglova@mas-krkonose.cz" userId="7e570189f9bfee19" providerId="LiveId" clId="{1E958C96-D4B7-4A30-AD0D-945A1D01DEA2}" dt="2021-05-10T11:43:41.289" v="6" actId="27636"/>
          <ac:spMkLst>
            <pc:docMk/>
            <pc:sldMk cId="3158445498" sldId="263"/>
            <ac:spMk id="3" creationId="{CA875A3A-4241-4D6C-A990-9554A22DFE7D}"/>
          </ac:spMkLst>
        </pc:spChg>
      </pc:sldChg>
      <pc:sldChg chg="modSp mod">
        <pc:chgData name="fejglova@mas-krkonose.cz" userId="7e570189f9bfee19" providerId="LiveId" clId="{1E958C96-D4B7-4A30-AD0D-945A1D01DEA2}" dt="2021-05-10T11:56:34.060" v="58" actId="255"/>
        <pc:sldMkLst>
          <pc:docMk/>
          <pc:sldMk cId="3171180890" sldId="264"/>
        </pc:sldMkLst>
        <pc:spChg chg="mod">
          <ac:chgData name="fejglova@mas-krkonose.cz" userId="7e570189f9bfee19" providerId="LiveId" clId="{1E958C96-D4B7-4A30-AD0D-945A1D01DEA2}" dt="2021-05-10T11:56:34.060" v="58" actId="255"/>
          <ac:spMkLst>
            <pc:docMk/>
            <pc:sldMk cId="3171180890" sldId="264"/>
            <ac:spMk id="2" creationId="{B9F5C2C8-A4B8-43CD-995C-6E7A38047254}"/>
          </ac:spMkLst>
        </pc:spChg>
      </pc:sldChg>
      <pc:sldChg chg="modSp mod">
        <pc:chgData name="fejglova@mas-krkonose.cz" userId="7e570189f9bfee19" providerId="LiveId" clId="{1E958C96-D4B7-4A30-AD0D-945A1D01DEA2}" dt="2021-05-10T11:56:49.521" v="59" actId="2711"/>
        <pc:sldMkLst>
          <pc:docMk/>
          <pc:sldMk cId="1167963367" sldId="265"/>
        </pc:sldMkLst>
        <pc:spChg chg="mod">
          <ac:chgData name="fejglova@mas-krkonose.cz" userId="7e570189f9bfee19" providerId="LiveId" clId="{1E958C96-D4B7-4A30-AD0D-945A1D01DEA2}" dt="2021-05-10T11:56:49.521" v="59" actId="2711"/>
          <ac:spMkLst>
            <pc:docMk/>
            <pc:sldMk cId="1167963367" sldId="265"/>
            <ac:spMk id="2" creationId="{5D65F76F-6DB9-4375-AC71-23EEE652F02C}"/>
          </ac:spMkLst>
        </pc:spChg>
        <pc:spChg chg="mod">
          <ac:chgData name="fejglova@mas-krkonose.cz" userId="7e570189f9bfee19" providerId="LiveId" clId="{1E958C96-D4B7-4A30-AD0D-945A1D01DEA2}" dt="2021-05-10T11:43:41.299" v="7" actId="27636"/>
          <ac:spMkLst>
            <pc:docMk/>
            <pc:sldMk cId="1167963367" sldId="265"/>
            <ac:spMk id="3" creationId="{13431747-BC69-49A3-976D-83FD0006989B}"/>
          </ac:spMkLst>
        </pc:spChg>
      </pc:sldChg>
      <pc:sldChg chg="modSp mod">
        <pc:chgData name="fejglova@mas-krkonose.cz" userId="7e570189f9bfee19" providerId="LiveId" clId="{1E958C96-D4B7-4A30-AD0D-945A1D01DEA2}" dt="2021-05-10T11:57:15.690" v="63" actId="20577"/>
        <pc:sldMkLst>
          <pc:docMk/>
          <pc:sldMk cId="2489363877" sldId="266"/>
        </pc:sldMkLst>
        <pc:spChg chg="mod">
          <ac:chgData name="fejglova@mas-krkonose.cz" userId="7e570189f9bfee19" providerId="LiveId" clId="{1E958C96-D4B7-4A30-AD0D-945A1D01DEA2}" dt="2021-05-10T11:57:15.690" v="63" actId="20577"/>
          <ac:spMkLst>
            <pc:docMk/>
            <pc:sldMk cId="2489363877" sldId="266"/>
            <ac:spMk id="2" creationId="{B1A4FD27-943B-4073-972B-943CD71DFDEE}"/>
          </ac:spMkLst>
        </pc:spChg>
        <pc:spChg chg="mod">
          <ac:chgData name="fejglova@mas-krkonose.cz" userId="7e570189f9bfee19" providerId="LiveId" clId="{1E958C96-D4B7-4A30-AD0D-945A1D01DEA2}" dt="2021-05-10T11:43:41.321" v="8" actId="27636"/>
          <ac:spMkLst>
            <pc:docMk/>
            <pc:sldMk cId="2489363877" sldId="266"/>
            <ac:spMk id="3" creationId="{5C4D0CCC-6AE7-4BC9-95B3-7B60C030CAFE}"/>
          </ac:spMkLst>
        </pc:spChg>
      </pc:sldChg>
      <pc:sldChg chg="modSp mod">
        <pc:chgData name="fejglova@mas-krkonose.cz" userId="7e570189f9bfee19" providerId="LiveId" clId="{1E958C96-D4B7-4A30-AD0D-945A1D01DEA2}" dt="2021-05-10T11:57:25.878" v="64" actId="2711"/>
        <pc:sldMkLst>
          <pc:docMk/>
          <pc:sldMk cId="1012276417" sldId="268"/>
        </pc:sldMkLst>
        <pc:spChg chg="mod">
          <ac:chgData name="fejglova@mas-krkonose.cz" userId="7e570189f9bfee19" providerId="LiveId" clId="{1E958C96-D4B7-4A30-AD0D-945A1D01DEA2}" dt="2021-05-10T11:57:25.878" v="64" actId="2711"/>
          <ac:spMkLst>
            <pc:docMk/>
            <pc:sldMk cId="1012276417" sldId="268"/>
            <ac:spMk id="2" creationId="{8FFB99F2-3A68-4F07-A8C1-7566B4E3BF04}"/>
          </ac:spMkLst>
        </pc:spChg>
        <pc:spChg chg="mod">
          <ac:chgData name="fejglova@mas-krkonose.cz" userId="7e570189f9bfee19" providerId="LiveId" clId="{1E958C96-D4B7-4A30-AD0D-945A1D01DEA2}" dt="2021-05-10T11:43:40.864" v="0"/>
          <ac:spMkLst>
            <pc:docMk/>
            <pc:sldMk cId="1012276417" sldId="268"/>
            <ac:spMk id="3" creationId="{2630C952-97BC-4CCD-8EB5-524AA5557FC2}"/>
          </ac:spMkLst>
        </pc:spChg>
      </pc:sldChg>
      <pc:sldChg chg="modSp mod">
        <pc:chgData name="fejglova@mas-krkonose.cz" userId="7e570189f9bfee19" providerId="LiveId" clId="{1E958C96-D4B7-4A30-AD0D-945A1D01DEA2}" dt="2021-05-10T11:57:38.786" v="65" actId="2711"/>
        <pc:sldMkLst>
          <pc:docMk/>
          <pc:sldMk cId="3551629243" sldId="269"/>
        </pc:sldMkLst>
        <pc:spChg chg="mod">
          <ac:chgData name="fejglova@mas-krkonose.cz" userId="7e570189f9bfee19" providerId="LiveId" clId="{1E958C96-D4B7-4A30-AD0D-945A1D01DEA2}" dt="2021-05-10T11:57:38.786" v="65" actId="2711"/>
          <ac:spMkLst>
            <pc:docMk/>
            <pc:sldMk cId="3551629243" sldId="269"/>
            <ac:spMk id="2" creationId="{AABDF2AD-5955-4FDE-B2F3-81038099A617}"/>
          </ac:spMkLst>
        </pc:spChg>
        <pc:spChg chg="mod">
          <ac:chgData name="fejglova@mas-krkonose.cz" userId="7e570189f9bfee19" providerId="LiveId" clId="{1E958C96-D4B7-4A30-AD0D-945A1D01DEA2}" dt="2021-05-10T11:43:40.864" v="0"/>
          <ac:spMkLst>
            <pc:docMk/>
            <pc:sldMk cId="3551629243" sldId="269"/>
            <ac:spMk id="3" creationId="{BB9BD91B-C4FF-4B40-A173-D504025FB49B}"/>
          </ac:spMkLst>
        </pc:spChg>
      </pc:sldChg>
      <pc:sldChg chg="modSp mod">
        <pc:chgData name="fejglova@mas-krkonose.cz" userId="7e570189f9bfee19" providerId="LiveId" clId="{1E958C96-D4B7-4A30-AD0D-945A1D01DEA2}" dt="2021-05-10T11:58:42.489" v="72" actId="2711"/>
        <pc:sldMkLst>
          <pc:docMk/>
          <pc:sldMk cId="2685093734" sldId="270"/>
        </pc:sldMkLst>
        <pc:spChg chg="mod">
          <ac:chgData name="fejglova@mas-krkonose.cz" userId="7e570189f9bfee19" providerId="LiveId" clId="{1E958C96-D4B7-4A30-AD0D-945A1D01DEA2}" dt="2021-05-10T11:58:42.489" v="72" actId="2711"/>
          <ac:spMkLst>
            <pc:docMk/>
            <pc:sldMk cId="2685093734" sldId="270"/>
            <ac:spMk id="2" creationId="{9704B1D7-A2AB-44FE-B5BA-C115067CFF86}"/>
          </ac:spMkLst>
        </pc:spChg>
        <pc:spChg chg="mod">
          <ac:chgData name="fejglova@mas-krkonose.cz" userId="7e570189f9bfee19" providerId="LiveId" clId="{1E958C96-D4B7-4A30-AD0D-945A1D01DEA2}" dt="2021-05-10T11:43:40.864" v="0"/>
          <ac:spMkLst>
            <pc:docMk/>
            <pc:sldMk cId="2685093734" sldId="270"/>
            <ac:spMk id="3" creationId="{CE3A2B85-A0B0-42C9-9505-9505BAF75A98}"/>
          </ac:spMkLst>
        </pc:spChg>
      </pc:sldChg>
      <pc:sldChg chg="modSp mod">
        <pc:chgData name="fejglova@mas-krkonose.cz" userId="7e570189f9bfee19" providerId="LiveId" clId="{1E958C96-D4B7-4A30-AD0D-945A1D01DEA2}" dt="2021-05-10T11:58:27.443" v="71" actId="2711"/>
        <pc:sldMkLst>
          <pc:docMk/>
          <pc:sldMk cId="1827287389" sldId="271"/>
        </pc:sldMkLst>
        <pc:spChg chg="mod">
          <ac:chgData name="fejglova@mas-krkonose.cz" userId="7e570189f9bfee19" providerId="LiveId" clId="{1E958C96-D4B7-4A30-AD0D-945A1D01DEA2}" dt="2021-05-10T11:58:27.443" v="71" actId="2711"/>
          <ac:spMkLst>
            <pc:docMk/>
            <pc:sldMk cId="1827287389" sldId="271"/>
            <ac:spMk id="2" creationId="{2C2375E7-2F7F-4992-AFF5-BFCE934E2C82}"/>
          </ac:spMkLst>
        </pc:spChg>
        <pc:spChg chg="mod">
          <ac:chgData name="fejglova@mas-krkonose.cz" userId="7e570189f9bfee19" providerId="LiveId" clId="{1E958C96-D4B7-4A30-AD0D-945A1D01DEA2}" dt="2021-05-10T11:43:41.391" v="12" actId="27636"/>
          <ac:spMkLst>
            <pc:docMk/>
            <pc:sldMk cId="1827287389" sldId="271"/>
            <ac:spMk id="3" creationId="{6BE4200D-25C1-4135-946D-99AEBC32949E}"/>
          </ac:spMkLst>
        </pc:spChg>
      </pc:sldChg>
      <pc:sldChg chg="modSp mod">
        <pc:chgData name="fejglova@mas-krkonose.cz" userId="7e570189f9bfee19" providerId="LiveId" clId="{1E958C96-D4B7-4A30-AD0D-945A1D01DEA2}" dt="2021-05-10T11:58:53.288" v="73" actId="2711"/>
        <pc:sldMkLst>
          <pc:docMk/>
          <pc:sldMk cId="4183714469" sldId="272"/>
        </pc:sldMkLst>
        <pc:spChg chg="mod">
          <ac:chgData name="fejglova@mas-krkonose.cz" userId="7e570189f9bfee19" providerId="LiveId" clId="{1E958C96-D4B7-4A30-AD0D-945A1D01DEA2}" dt="2021-05-10T11:58:53.288" v="73" actId="2711"/>
          <ac:spMkLst>
            <pc:docMk/>
            <pc:sldMk cId="4183714469" sldId="272"/>
            <ac:spMk id="2" creationId="{23BAC332-A378-452C-A256-530152C1CC4A}"/>
          </ac:spMkLst>
        </pc:spChg>
        <pc:spChg chg="mod">
          <ac:chgData name="fejglova@mas-krkonose.cz" userId="7e570189f9bfee19" providerId="LiveId" clId="{1E958C96-D4B7-4A30-AD0D-945A1D01DEA2}" dt="2021-05-10T11:43:40.864" v="0"/>
          <ac:spMkLst>
            <pc:docMk/>
            <pc:sldMk cId="4183714469" sldId="272"/>
            <ac:spMk id="3" creationId="{1D1406E1-9E0E-421F-802F-36A8C7FB6384}"/>
          </ac:spMkLst>
        </pc:spChg>
      </pc:sldChg>
      <pc:sldChg chg="modSp mod">
        <pc:chgData name="fejglova@mas-krkonose.cz" userId="7e570189f9bfee19" providerId="LiveId" clId="{1E958C96-D4B7-4A30-AD0D-945A1D01DEA2}" dt="2021-05-10T11:59:09.525" v="75" actId="2711"/>
        <pc:sldMkLst>
          <pc:docMk/>
          <pc:sldMk cId="2385730816" sldId="273"/>
        </pc:sldMkLst>
        <pc:spChg chg="mod">
          <ac:chgData name="fejglova@mas-krkonose.cz" userId="7e570189f9bfee19" providerId="LiveId" clId="{1E958C96-D4B7-4A30-AD0D-945A1D01DEA2}" dt="2021-05-10T11:59:09.525" v="75" actId="2711"/>
          <ac:spMkLst>
            <pc:docMk/>
            <pc:sldMk cId="2385730816" sldId="273"/>
            <ac:spMk id="2" creationId="{9325D774-2B9C-470A-B275-0A2B4B82E12B}"/>
          </ac:spMkLst>
        </pc:spChg>
        <pc:spChg chg="mod">
          <ac:chgData name="fejglova@mas-krkonose.cz" userId="7e570189f9bfee19" providerId="LiveId" clId="{1E958C96-D4B7-4A30-AD0D-945A1D01DEA2}" dt="2021-05-10T11:43:40.864" v="0"/>
          <ac:spMkLst>
            <pc:docMk/>
            <pc:sldMk cId="2385730816" sldId="273"/>
            <ac:spMk id="3" creationId="{310DDF78-7B44-4385-9292-3F9B5677A176}"/>
          </ac:spMkLst>
        </pc:spChg>
        <pc:picChg chg="mod">
          <ac:chgData name="fejglova@mas-krkonose.cz" userId="7e570189f9bfee19" providerId="LiveId" clId="{1E958C96-D4B7-4A30-AD0D-945A1D01DEA2}" dt="2021-05-10T11:58:57.600" v="74" actId="1076"/>
          <ac:picMkLst>
            <pc:docMk/>
            <pc:sldMk cId="2385730816" sldId="273"/>
            <ac:picMk id="5" creationId="{6AE6C2CE-3FEE-4BB1-BBF4-1E082ABDA370}"/>
          </ac:picMkLst>
        </pc:picChg>
      </pc:sldChg>
      <pc:sldChg chg="modSp mod">
        <pc:chgData name="fejglova@mas-krkonose.cz" userId="7e570189f9bfee19" providerId="LiveId" clId="{1E958C96-D4B7-4A30-AD0D-945A1D01DEA2}" dt="2021-05-10T11:59:20.049" v="76" actId="2711"/>
        <pc:sldMkLst>
          <pc:docMk/>
          <pc:sldMk cId="1327123153" sldId="274"/>
        </pc:sldMkLst>
        <pc:spChg chg="mod">
          <ac:chgData name="fejglova@mas-krkonose.cz" userId="7e570189f9bfee19" providerId="LiveId" clId="{1E958C96-D4B7-4A30-AD0D-945A1D01DEA2}" dt="2021-05-10T11:59:20.049" v="76" actId="2711"/>
          <ac:spMkLst>
            <pc:docMk/>
            <pc:sldMk cId="1327123153" sldId="274"/>
            <ac:spMk id="2" creationId="{1CB02C09-8232-4450-8CA3-6EC59383B2E8}"/>
          </ac:spMkLst>
        </pc:spChg>
        <pc:spChg chg="mod">
          <ac:chgData name="fejglova@mas-krkonose.cz" userId="7e570189f9bfee19" providerId="LiveId" clId="{1E958C96-D4B7-4A30-AD0D-945A1D01DEA2}" dt="2021-05-10T11:43:40.864" v="0"/>
          <ac:spMkLst>
            <pc:docMk/>
            <pc:sldMk cId="1327123153" sldId="274"/>
            <ac:spMk id="3" creationId="{15917D75-382F-4B08-947D-94D9854227F6}"/>
          </ac:spMkLst>
        </pc:spChg>
      </pc:sldChg>
      <pc:sldChg chg="modSp mod">
        <pc:chgData name="fejglova@mas-krkonose.cz" userId="7e570189f9bfee19" providerId="LiveId" clId="{1E958C96-D4B7-4A30-AD0D-945A1D01DEA2}" dt="2021-05-10T11:59:44.622" v="80" actId="14100"/>
        <pc:sldMkLst>
          <pc:docMk/>
          <pc:sldMk cId="4060108146" sldId="275"/>
        </pc:sldMkLst>
        <pc:spChg chg="mod">
          <ac:chgData name="fejglova@mas-krkonose.cz" userId="7e570189f9bfee19" providerId="LiveId" clId="{1E958C96-D4B7-4A30-AD0D-945A1D01DEA2}" dt="2021-05-10T11:59:36.542" v="79" actId="27636"/>
          <ac:spMkLst>
            <pc:docMk/>
            <pc:sldMk cId="4060108146" sldId="275"/>
            <ac:spMk id="2" creationId="{1F66607B-7212-4489-B687-B79BE1E194FD}"/>
          </ac:spMkLst>
        </pc:spChg>
        <pc:picChg chg="mod">
          <ac:chgData name="fejglova@mas-krkonose.cz" userId="7e570189f9bfee19" providerId="LiveId" clId="{1E958C96-D4B7-4A30-AD0D-945A1D01DEA2}" dt="2021-05-10T11:59:44.622" v="80" actId="14100"/>
          <ac:picMkLst>
            <pc:docMk/>
            <pc:sldMk cId="4060108146" sldId="275"/>
            <ac:picMk id="5" creationId="{BD0449EB-118D-4167-B9BF-344C8E555F93}"/>
          </ac:picMkLst>
        </pc:picChg>
      </pc:sldChg>
      <pc:sldChg chg="modSp">
        <pc:chgData name="fejglova@mas-krkonose.cz" userId="7e570189f9bfee19" providerId="LiveId" clId="{1E958C96-D4B7-4A30-AD0D-945A1D01DEA2}" dt="2021-05-10T11:43:40.864" v="0"/>
        <pc:sldMkLst>
          <pc:docMk/>
          <pc:sldMk cId="2786160108" sldId="276"/>
        </pc:sldMkLst>
        <pc:spChg chg="mod">
          <ac:chgData name="fejglova@mas-krkonose.cz" userId="7e570189f9bfee19" providerId="LiveId" clId="{1E958C96-D4B7-4A30-AD0D-945A1D01DEA2}" dt="2021-05-10T11:43:40.864" v="0"/>
          <ac:spMkLst>
            <pc:docMk/>
            <pc:sldMk cId="2786160108" sldId="276"/>
            <ac:spMk id="2" creationId="{D895F649-6497-493F-951B-959334DAC2C6}"/>
          </ac:spMkLst>
        </pc:spChg>
      </pc:sldChg>
      <pc:sldChg chg="modSp">
        <pc:chgData name="fejglova@mas-krkonose.cz" userId="7e570189f9bfee19" providerId="LiveId" clId="{1E958C96-D4B7-4A30-AD0D-945A1D01DEA2}" dt="2021-05-10T11:43:40.864" v="0"/>
        <pc:sldMkLst>
          <pc:docMk/>
          <pc:sldMk cId="1617786269" sldId="277"/>
        </pc:sldMkLst>
        <pc:spChg chg="mod">
          <ac:chgData name="fejglova@mas-krkonose.cz" userId="7e570189f9bfee19" providerId="LiveId" clId="{1E958C96-D4B7-4A30-AD0D-945A1D01DEA2}" dt="2021-05-10T11:43:40.864" v="0"/>
          <ac:spMkLst>
            <pc:docMk/>
            <pc:sldMk cId="1617786269" sldId="277"/>
            <ac:spMk id="2" creationId="{956AD02C-356F-4616-A5C2-425F42F552D9}"/>
          </ac:spMkLst>
        </pc:spChg>
      </pc:sldChg>
      <pc:sldChg chg="modSp">
        <pc:chgData name="fejglova@mas-krkonose.cz" userId="7e570189f9bfee19" providerId="LiveId" clId="{1E958C96-D4B7-4A30-AD0D-945A1D01DEA2}" dt="2021-05-10T11:43:40.864" v="0"/>
        <pc:sldMkLst>
          <pc:docMk/>
          <pc:sldMk cId="3666804005" sldId="278"/>
        </pc:sldMkLst>
        <pc:spChg chg="mod">
          <ac:chgData name="fejglova@mas-krkonose.cz" userId="7e570189f9bfee19" providerId="LiveId" clId="{1E958C96-D4B7-4A30-AD0D-945A1D01DEA2}" dt="2021-05-10T11:43:40.864" v="0"/>
          <ac:spMkLst>
            <pc:docMk/>
            <pc:sldMk cId="3666804005" sldId="278"/>
            <ac:spMk id="2" creationId="{BF316C17-CEFB-469E-A6F8-620ED33C0F1F}"/>
          </ac:spMkLst>
        </pc:spChg>
      </pc:sldChg>
      <pc:sldChg chg="modSp">
        <pc:chgData name="fejglova@mas-krkonose.cz" userId="7e570189f9bfee19" providerId="LiveId" clId="{1E958C96-D4B7-4A30-AD0D-945A1D01DEA2}" dt="2021-05-10T11:43:40.864" v="0"/>
        <pc:sldMkLst>
          <pc:docMk/>
          <pc:sldMk cId="3616627393" sldId="279"/>
        </pc:sldMkLst>
        <pc:spChg chg="mod">
          <ac:chgData name="fejglova@mas-krkonose.cz" userId="7e570189f9bfee19" providerId="LiveId" clId="{1E958C96-D4B7-4A30-AD0D-945A1D01DEA2}" dt="2021-05-10T11:43:40.864" v="0"/>
          <ac:spMkLst>
            <pc:docMk/>
            <pc:sldMk cId="3616627393" sldId="279"/>
            <ac:spMk id="2" creationId="{AB893369-6487-4AE5-8DC7-15795005A7C1}"/>
          </ac:spMkLst>
        </pc:spChg>
      </pc:sldChg>
      <pc:sldChg chg="modSp mod">
        <pc:chgData name="fejglova@mas-krkonose.cz" userId="7e570189f9bfee19" providerId="LiveId" clId="{1E958C96-D4B7-4A30-AD0D-945A1D01DEA2}" dt="2021-05-10T12:00:02.843" v="81" actId="2711"/>
        <pc:sldMkLst>
          <pc:docMk/>
          <pc:sldMk cId="2744268338" sldId="280"/>
        </pc:sldMkLst>
        <pc:spChg chg="mod">
          <ac:chgData name="fejglova@mas-krkonose.cz" userId="7e570189f9bfee19" providerId="LiveId" clId="{1E958C96-D4B7-4A30-AD0D-945A1D01DEA2}" dt="2021-05-10T12:00:02.843" v="81" actId="2711"/>
          <ac:spMkLst>
            <pc:docMk/>
            <pc:sldMk cId="2744268338" sldId="280"/>
            <ac:spMk id="2" creationId="{BBF5A90F-0837-4430-8E76-B47A1FD521B4}"/>
          </ac:spMkLst>
        </pc:spChg>
        <pc:spChg chg="mod">
          <ac:chgData name="fejglova@mas-krkonose.cz" userId="7e570189f9bfee19" providerId="LiveId" clId="{1E958C96-D4B7-4A30-AD0D-945A1D01DEA2}" dt="2021-05-10T11:43:40.864" v="0"/>
          <ac:spMkLst>
            <pc:docMk/>
            <pc:sldMk cId="2744268338" sldId="280"/>
            <ac:spMk id="3" creationId="{89FBB1AC-3FDA-4EE6-86A0-4B5B4605531A}"/>
          </ac:spMkLst>
        </pc:spChg>
      </pc:sldChg>
      <pc:sldChg chg="modSp mod">
        <pc:chgData name="fejglova@mas-krkonose.cz" userId="7e570189f9bfee19" providerId="LiveId" clId="{1E958C96-D4B7-4A30-AD0D-945A1D01DEA2}" dt="2021-05-10T12:00:14.344" v="83" actId="27636"/>
        <pc:sldMkLst>
          <pc:docMk/>
          <pc:sldMk cId="3637978447" sldId="281"/>
        </pc:sldMkLst>
        <pc:spChg chg="mod">
          <ac:chgData name="fejglova@mas-krkonose.cz" userId="7e570189f9bfee19" providerId="LiveId" clId="{1E958C96-D4B7-4A30-AD0D-945A1D01DEA2}" dt="2021-05-10T12:00:14.344" v="83" actId="27636"/>
          <ac:spMkLst>
            <pc:docMk/>
            <pc:sldMk cId="3637978447" sldId="281"/>
            <ac:spMk id="2" creationId="{CB4F5C09-5460-4F63-8783-4C3505FD7B70}"/>
          </ac:spMkLst>
        </pc:spChg>
        <pc:spChg chg="mod">
          <ac:chgData name="fejglova@mas-krkonose.cz" userId="7e570189f9bfee19" providerId="LiveId" clId="{1E958C96-D4B7-4A30-AD0D-945A1D01DEA2}" dt="2021-05-10T11:43:40.864" v="0"/>
          <ac:spMkLst>
            <pc:docMk/>
            <pc:sldMk cId="3637978447" sldId="281"/>
            <ac:spMk id="3" creationId="{57BB34E2-5408-4EED-B07A-94EECB4ED469}"/>
          </ac:spMkLst>
        </pc:spChg>
      </pc:sldChg>
      <pc:sldChg chg="modSp mod">
        <pc:chgData name="fejglova@mas-krkonose.cz" userId="7e570189f9bfee19" providerId="LiveId" clId="{1E958C96-D4B7-4A30-AD0D-945A1D01DEA2}" dt="2021-05-10T12:00:35.539" v="86" actId="20577"/>
        <pc:sldMkLst>
          <pc:docMk/>
          <pc:sldMk cId="3038188477" sldId="282"/>
        </pc:sldMkLst>
        <pc:spChg chg="mod">
          <ac:chgData name="fejglova@mas-krkonose.cz" userId="7e570189f9bfee19" providerId="LiveId" clId="{1E958C96-D4B7-4A30-AD0D-945A1D01DEA2}" dt="2021-05-10T12:00:35.539" v="86" actId="20577"/>
          <ac:spMkLst>
            <pc:docMk/>
            <pc:sldMk cId="3038188477" sldId="282"/>
            <ac:spMk id="2" creationId="{BE75ABCD-D2F0-463A-A96E-19D39E33B392}"/>
          </ac:spMkLst>
        </pc:spChg>
        <pc:picChg chg="mod">
          <ac:chgData name="fejglova@mas-krkonose.cz" userId="7e570189f9bfee19" providerId="LiveId" clId="{1E958C96-D4B7-4A30-AD0D-945A1D01DEA2}" dt="2021-05-10T11:43:40.864" v="0"/>
          <ac:picMkLst>
            <pc:docMk/>
            <pc:sldMk cId="3038188477" sldId="282"/>
            <ac:picMk id="5" creationId="{927AA54B-8F98-4D6D-B1A2-824A32BA45FD}"/>
          </ac:picMkLst>
        </pc:picChg>
      </pc:sldChg>
      <pc:sldChg chg="modSp mod">
        <pc:chgData name="fejglova@mas-krkonose.cz" userId="7e570189f9bfee19" providerId="LiveId" clId="{1E958C96-D4B7-4A30-AD0D-945A1D01DEA2}" dt="2021-05-10T12:00:47.982" v="88" actId="27636"/>
        <pc:sldMkLst>
          <pc:docMk/>
          <pc:sldMk cId="1576550584" sldId="283"/>
        </pc:sldMkLst>
        <pc:spChg chg="mod">
          <ac:chgData name="fejglova@mas-krkonose.cz" userId="7e570189f9bfee19" providerId="LiveId" clId="{1E958C96-D4B7-4A30-AD0D-945A1D01DEA2}" dt="2021-05-10T12:00:47.982" v="88" actId="27636"/>
          <ac:spMkLst>
            <pc:docMk/>
            <pc:sldMk cId="1576550584" sldId="283"/>
            <ac:spMk id="2" creationId="{DF9BB2A3-C66D-491A-8F35-A1E14BB2F4CC}"/>
          </ac:spMkLst>
        </pc:spChg>
        <pc:spChg chg="mod">
          <ac:chgData name="fejglova@mas-krkonose.cz" userId="7e570189f9bfee19" providerId="LiveId" clId="{1E958C96-D4B7-4A30-AD0D-945A1D01DEA2}" dt="2021-05-10T11:43:41.451" v="17" actId="27636"/>
          <ac:spMkLst>
            <pc:docMk/>
            <pc:sldMk cId="1576550584" sldId="283"/>
            <ac:spMk id="3" creationId="{881D254E-1061-4510-A746-557ADBB8CB62}"/>
          </ac:spMkLst>
        </pc:spChg>
      </pc:sldChg>
      <pc:sldChg chg="modSp mod">
        <pc:chgData name="fejglova@mas-krkonose.cz" userId="7e570189f9bfee19" providerId="LiveId" clId="{1E958C96-D4B7-4A30-AD0D-945A1D01DEA2}" dt="2021-05-10T12:00:58.289" v="89" actId="2711"/>
        <pc:sldMkLst>
          <pc:docMk/>
          <pc:sldMk cId="3188304265" sldId="284"/>
        </pc:sldMkLst>
        <pc:spChg chg="mod">
          <ac:chgData name="fejglova@mas-krkonose.cz" userId="7e570189f9bfee19" providerId="LiveId" clId="{1E958C96-D4B7-4A30-AD0D-945A1D01DEA2}" dt="2021-05-10T12:00:58.289" v="89" actId="2711"/>
          <ac:spMkLst>
            <pc:docMk/>
            <pc:sldMk cId="3188304265" sldId="284"/>
            <ac:spMk id="2" creationId="{8E684280-E963-4983-B294-F2973CCE1449}"/>
          </ac:spMkLst>
        </pc:spChg>
        <pc:spChg chg="mod">
          <ac:chgData name="fejglova@mas-krkonose.cz" userId="7e570189f9bfee19" providerId="LiveId" clId="{1E958C96-D4B7-4A30-AD0D-945A1D01DEA2}" dt="2021-05-10T11:43:40.864" v="0"/>
          <ac:spMkLst>
            <pc:docMk/>
            <pc:sldMk cId="3188304265" sldId="284"/>
            <ac:spMk id="3" creationId="{644582E0-4EBA-40D1-9344-02DBD58FBF50}"/>
          </ac:spMkLst>
        </pc:spChg>
      </pc:sldChg>
      <pc:sldChg chg="modSp mod">
        <pc:chgData name="fejglova@mas-krkonose.cz" userId="7e570189f9bfee19" providerId="LiveId" clId="{1E958C96-D4B7-4A30-AD0D-945A1D01DEA2}" dt="2021-05-10T12:01:25.498" v="93" actId="20577"/>
        <pc:sldMkLst>
          <pc:docMk/>
          <pc:sldMk cId="1051674134" sldId="285"/>
        </pc:sldMkLst>
        <pc:spChg chg="mod">
          <ac:chgData name="fejglova@mas-krkonose.cz" userId="7e570189f9bfee19" providerId="LiveId" clId="{1E958C96-D4B7-4A30-AD0D-945A1D01DEA2}" dt="2021-05-10T12:01:25.498" v="93" actId="20577"/>
          <ac:spMkLst>
            <pc:docMk/>
            <pc:sldMk cId="1051674134" sldId="285"/>
            <ac:spMk id="2" creationId="{6536B789-DE2F-45B6-BE6E-F92367666334}"/>
          </ac:spMkLst>
        </pc:spChg>
        <pc:spChg chg="mod">
          <ac:chgData name="fejglova@mas-krkonose.cz" userId="7e570189f9bfee19" providerId="LiveId" clId="{1E958C96-D4B7-4A30-AD0D-945A1D01DEA2}" dt="2021-05-10T11:43:40.864" v="0"/>
          <ac:spMkLst>
            <pc:docMk/>
            <pc:sldMk cId="1051674134" sldId="285"/>
            <ac:spMk id="3" creationId="{E2C46D32-AF09-4306-9D94-5C0F0F4EE4F3}"/>
          </ac:spMkLst>
        </pc:spChg>
      </pc:sldChg>
      <pc:sldChg chg="modSp mod">
        <pc:chgData name="fejglova@mas-krkonose.cz" userId="7e570189f9bfee19" providerId="LiveId" clId="{1E958C96-D4B7-4A30-AD0D-945A1D01DEA2}" dt="2021-05-10T12:01:43.320" v="96" actId="27636"/>
        <pc:sldMkLst>
          <pc:docMk/>
          <pc:sldMk cId="59850644" sldId="286"/>
        </pc:sldMkLst>
        <pc:spChg chg="mod">
          <ac:chgData name="fejglova@mas-krkonose.cz" userId="7e570189f9bfee19" providerId="LiveId" clId="{1E958C96-D4B7-4A30-AD0D-945A1D01DEA2}" dt="2021-05-10T12:01:43.320" v="96" actId="27636"/>
          <ac:spMkLst>
            <pc:docMk/>
            <pc:sldMk cId="59850644" sldId="286"/>
            <ac:spMk id="2" creationId="{4A0EA84F-7923-4196-B1BC-91BDDF4301E7}"/>
          </ac:spMkLst>
        </pc:spChg>
        <pc:spChg chg="mod">
          <ac:chgData name="fejglova@mas-krkonose.cz" userId="7e570189f9bfee19" providerId="LiveId" clId="{1E958C96-D4B7-4A30-AD0D-945A1D01DEA2}" dt="2021-05-10T11:43:40.864" v="0"/>
          <ac:spMkLst>
            <pc:docMk/>
            <pc:sldMk cId="59850644" sldId="286"/>
            <ac:spMk id="3" creationId="{C7314DA5-8078-4523-B805-38BE33CD3B8A}"/>
          </ac:spMkLst>
        </pc:spChg>
      </pc:sldChg>
      <pc:sldChg chg="modSp mod">
        <pc:chgData name="fejglova@mas-krkonose.cz" userId="7e570189f9bfee19" providerId="LiveId" clId="{1E958C96-D4B7-4A30-AD0D-945A1D01DEA2}" dt="2021-05-10T12:01:56.676" v="97" actId="2711"/>
        <pc:sldMkLst>
          <pc:docMk/>
          <pc:sldMk cId="2104633280" sldId="287"/>
        </pc:sldMkLst>
        <pc:spChg chg="mod">
          <ac:chgData name="fejglova@mas-krkonose.cz" userId="7e570189f9bfee19" providerId="LiveId" clId="{1E958C96-D4B7-4A30-AD0D-945A1D01DEA2}" dt="2021-05-10T12:01:56.676" v="97" actId="2711"/>
          <ac:spMkLst>
            <pc:docMk/>
            <pc:sldMk cId="2104633280" sldId="287"/>
            <ac:spMk id="2" creationId="{484899AC-592E-4A21-9FED-7D0CF8800B8E}"/>
          </ac:spMkLst>
        </pc:spChg>
      </pc:sldChg>
      <pc:sldChg chg="modSp mod">
        <pc:chgData name="fejglova@mas-krkonose.cz" userId="7e570189f9bfee19" providerId="LiveId" clId="{1E958C96-D4B7-4A30-AD0D-945A1D01DEA2}" dt="2021-05-10T12:02:09.858" v="98" actId="2711"/>
        <pc:sldMkLst>
          <pc:docMk/>
          <pc:sldMk cId="3804697243" sldId="288"/>
        </pc:sldMkLst>
        <pc:spChg chg="mod">
          <ac:chgData name="fejglova@mas-krkonose.cz" userId="7e570189f9bfee19" providerId="LiveId" clId="{1E958C96-D4B7-4A30-AD0D-945A1D01DEA2}" dt="2021-05-10T12:02:09.858" v="98" actId="2711"/>
          <ac:spMkLst>
            <pc:docMk/>
            <pc:sldMk cId="3804697243" sldId="288"/>
            <ac:spMk id="2" creationId="{10EE624A-4906-452B-A4B1-5FE03B7F4657}"/>
          </ac:spMkLst>
        </pc:spChg>
      </pc:sldChg>
      <pc:sldChg chg="modSp mod">
        <pc:chgData name="fejglova@mas-krkonose.cz" userId="7e570189f9bfee19" providerId="LiveId" clId="{1E958C96-D4B7-4A30-AD0D-945A1D01DEA2}" dt="2021-05-10T12:02:21.299" v="99" actId="2711"/>
        <pc:sldMkLst>
          <pc:docMk/>
          <pc:sldMk cId="3511967147" sldId="289"/>
        </pc:sldMkLst>
        <pc:spChg chg="mod">
          <ac:chgData name="fejglova@mas-krkonose.cz" userId="7e570189f9bfee19" providerId="LiveId" clId="{1E958C96-D4B7-4A30-AD0D-945A1D01DEA2}" dt="2021-05-10T12:02:21.299" v="99" actId="2711"/>
          <ac:spMkLst>
            <pc:docMk/>
            <pc:sldMk cId="3511967147" sldId="289"/>
            <ac:spMk id="2" creationId="{72D27279-1763-44A8-8849-E7149347E354}"/>
          </ac:spMkLst>
        </pc:spChg>
        <pc:spChg chg="mod">
          <ac:chgData name="fejglova@mas-krkonose.cz" userId="7e570189f9bfee19" providerId="LiveId" clId="{1E958C96-D4B7-4A30-AD0D-945A1D01DEA2}" dt="2021-05-10T11:43:41.509" v="20" actId="27636"/>
          <ac:spMkLst>
            <pc:docMk/>
            <pc:sldMk cId="3511967147" sldId="289"/>
            <ac:spMk id="3" creationId="{B7B11420-3E8D-4D7A-A86F-B9E17A0D30DD}"/>
          </ac:spMkLst>
        </pc:spChg>
      </pc:sldChg>
      <pc:sldChg chg="modSp mod">
        <pc:chgData name="fejglova@mas-krkonose.cz" userId="7e570189f9bfee19" providerId="LiveId" clId="{1E958C96-D4B7-4A30-AD0D-945A1D01DEA2}" dt="2021-05-10T12:02:32.597" v="100" actId="2711"/>
        <pc:sldMkLst>
          <pc:docMk/>
          <pc:sldMk cId="4092353252" sldId="290"/>
        </pc:sldMkLst>
        <pc:spChg chg="mod">
          <ac:chgData name="fejglova@mas-krkonose.cz" userId="7e570189f9bfee19" providerId="LiveId" clId="{1E958C96-D4B7-4A30-AD0D-945A1D01DEA2}" dt="2021-05-10T12:02:32.597" v="100" actId="2711"/>
          <ac:spMkLst>
            <pc:docMk/>
            <pc:sldMk cId="4092353252" sldId="290"/>
            <ac:spMk id="2" creationId="{41DEDA54-E0EC-4287-92CC-4F62D6C84D1A}"/>
          </ac:spMkLst>
        </pc:spChg>
        <pc:spChg chg="mod">
          <ac:chgData name="fejglova@mas-krkonose.cz" userId="7e570189f9bfee19" providerId="LiveId" clId="{1E958C96-D4B7-4A30-AD0D-945A1D01DEA2}" dt="2021-05-10T11:43:41.528" v="21" actId="27636"/>
          <ac:spMkLst>
            <pc:docMk/>
            <pc:sldMk cId="4092353252" sldId="290"/>
            <ac:spMk id="3" creationId="{158BF75D-5F05-4AE3-8E3D-6FD843ED28FF}"/>
          </ac:spMkLst>
        </pc:spChg>
      </pc:sldChg>
      <pc:sldChg chg="modSp mod">
        <pc:chgData name="fejglova@mas-krkonose.cz" userId="7e570189f9bfee19" providerId="LiveId" clId="{1E958C96-D4B7-4A30-AD0D-945A1D01DEA2}" dt="2021-05-10T12:02:43.134" v="101" actId="2711"/>
        <pc:sldMkLst>
          <pc:docMk/>
          <pc:sldMk cId="362967161" sldId="291"/>
        </pc:sldMkLst>
        <pc:spChg chg="mod">
          <ac:chgData name="fejglova@mas-krkonose.cz" userId="7e570189f9bfee19" providerId="LiveId" clId="{1E958C96-D4B7-4A30-AD0D-945A1D01DEA2}" dt="2021-05-10T12:02:43.134" v="101" actId="2711"/>
          <ac:spMkLst>
            <pc:docMk/>
            <pc:sldMk cId="362967161" sldId="291"/>
            <ac:spMk id="2" creationId="{43BC15DD-05CC-42B3-8682-039C84B81720}"/>
          </ac:spMkLst>
        </pc:spChg>
        <pc:spChg chg="mod">
          <ac:chgData name="fejglova@mas-krkonose.cz" userId="7e570189f9bfee19" providerId="LiveId" clId="{1E958C96-D4B7-4A30-AD0D-945A1D01DEA2}" dt="2021-05-10T11:43:40.864" v="0"/>
          <ac:spMkLst>
            <pc:docMk/>
            <pc:sldMk cId="362967161" sldId="291"/>
            <ac:spMk id="3" creationId="{69A2926F-4780-4158-B284-1205DE7C01D1}"/>
          </ac:spMkLst>
        </pc:spChg>
      </pc:sldChg>
      <pc:sldChg chg="modSp mod">
        <pc:chgData name="fejglova@mas-krkonose.cz" userId="7e570189f9bfee19" providerId="LiveId" clId="{1E958C96-D4B7-4A30-AD0D-945A1D01DEA2}" dt="2021-05-10T12:02:54.892" v="102" actId="2711"/>
        <pc:sldMkLst>
          <pc:docMk/>
          <pc:sldMk cId="1462144676" sldId="292"/>
        </pc:sldMkLst>
        <pc:spChg chg="mod">
          <ac:chgData name="fejglova@mas-krkonose.cz" userId="7e570189f9bfee19" providerId="LiveId" clId="{1E958C96-D4B7-4A30-AD0D-945A1D01DEA2}" dt="2021-05-10T12:02:54.892" v="102" actId="2711"/>
          <ac:spMkLst>
            <pc:docMk/>
            <pc:sldMk cId="1462144676" sldId="292"/>
            <ac:spMk id="2" creationId="{DBA2C65C-43B6-47D7-8A2F-103C7A344059}"/>
          </ac:spMkLst>
        </pc:spChg>
        <pc:spChg chg="mod">
          <ac:chgData name="fejglova@mas-krkonose.cz" userId="7e570189f9bfee19" providerId="LiveId" clId="{1E958C96-D4B7-4A30-AD0D-945A1D01DEA2}" dt="2021-05-10T11:43:41.559" v="22" actId="27636"/>
          <ac:spMkLst>
            <pc:docMk/>
            <pc:sldMk cId="1462144676" sldId="292"/>
            <ac:spMk id="3" creationId="{42CA289D-63BF-4816-82B9-747D9717246C}"/>
          </ac:spMkLst>
        </pc:spChg>
      </pc:sldChg>
      <pc:sldChg chg="modSp mod modClrScheme chgLayout">
        <pc:chgData name="fejglova@mas-krkonose.cz" userId="7e570189f9bfee19" providerId="LiveId" clId="{1E958C96-D4B7-4A30-AD0D-945A1D01DEA2}" dt="2021-05-10T12:03:24.305" v="108" actId="255"/>
        <pc:sldMkLst>
          <pc:docMk/>
          <pc:sldMk cId="1240481447" sldId="293"/>
        </pc:sldMkLst>
        <pc:spChg chg="mod ord">
          <ac:chgData name="fejglova@mas-krkonose.cz" userId="7e570189f9bfee19" providerId="LiveId" clId="{1E958C96-D4B7-4A30-AD0D-945A1D01DEA2}" dt="2021-05-10T12:03:24.305" v="108" actId="255"/>
          <ac:spMkLst>
            <pc:docMk/>
            <pc:sldMk cId="1240481447" sldId="293"/>
            <ac:spMk id="2" creationId="{F8182A7A-9E74-4539-A84B-04EDF207E458}"/>
          </ac:spMkLst>
        </pc:spChg>
        <pc:spChg chg="mod ord">
          <ac:chgData name="fejglova@mas-krkonose.cz" userId="7e570189f9bfee19" providerId="LiveId" clId="{1E958C96-D4B7-4A30-AD0D-945A1D01DEA2}" dt="2021-05-10T12:03:11.907" v="106" actId="27636"/>
          <ac:spMkLst>
            <pc:docMk/>
            <pc:sldMk cId="1240481447" sldId="293"/>
            <ac:spMk id="3" creationId="{FAE6D362-4174-4961-BC20-9A66EFC102A7}"/>
          </ac:spMkLst>
        </pc:spChg>
      </pc:sldChg>
      <pc:sldChg chg="modSp mod">
        <pc:chgData name="fejglova@mas-krkonose.cz" userId="7e570189f9bfee19" providerId="LiveId" clId="{1E958C96-D4B7-4A30-AD0D-945A1D01DEA2}" dt="2021-05-10T11:58:01.955" v="69" actId="20577"/>
        <pc:sldMkLst>
          <pc:docMk/>
          <pc:sldMk cId="1554965526" sldId="294"/>
        </pc:sldMkLst>
        <pc:spChg chg="mod">
          <ac:chgData name="fejglova@mas-krkonose.cz" userId="7e570189f9bfee19" providerId="LiveId" clId="{1E958C96-D4B7-4A30-AD0D-945A1D01DEA2}" dt="2021-05-10T11:58:01.955" v="69" actId="20577"/>
          <ac:spMkLst>
            <pc:docMk/>
            <pc:sldMk cId="1554965526" sldId="294"/>
            <ac:spMk id="2" creationId="{673E7CD5-AFB0-4BDF-8B0E-B3F6C811F911}"/>
          </ac:spMkLst>
        </pc:spChg>
        <pc:spChg chg="mod">
          <ac:chgData name="fejglova@mas-krkonose.cz" userId="7e570189f9bfee19" providerId="LiveId" clId="{1E958C96-D4B7-4A30-AD0D-945A1D01DEA2}" dt="2021-05-10T11:43:41.356" v="11" actId="27636"/>
          <ac:spMkLst>
            <pc:docMk/>
            <pc:sldMk cId="1554965526" sldId="294"/>
            <ac:spMk id="3" creationId="{51C5AE87-6C07-4E77-9082-B12FAD8D3DC9}"/>
          </ac:spMkLst>
        </pc:spChg>
      </pc:sldChg>
      <pc:sldChg chg="modSp mod">
        <pc:chgData name="fejglova@mas-krkonose.cz" userId="7e570189f9bfee19" providerId="LiveId" clId="{1E958C96-D4B7-4A30-AD0D-945A1D01DEA2}" dt="2021-05-10T11:58:17.290" v="70" actId="2711"/>
        <pc:sldMkLst>
          <pc:docMk/>
          <pc:sldMk cId="1687882420" sldId="295"/>
        </pc:sldMkLst>
        <pc:spChg chg="mod">
          <ac:chgData name="fejglova@mas-krkonose.cz" userId="7e570189f9bfee19" providerId="LiveId" clId="{1E958C96-D4B7-4A30-AD0D-945A1D01DEA2}" dt="2021-05-10T11:58:17.290" v="70" actId="2711"/>
          <ac:spMkLst>
            <pc:docMk/>
            <pc:sldMk cId="1687882420" sldId="295"/>
            <ac:spMk id="2" creationId="{16F4D6D7-0A7D-4F5F-AFDB-4DDF86274593}"/>
          </ac:spMkLst>
        </pc:spChg>
        <pc:spChg chg="mod">
          <ac:chgData name="fejglova@mas-krkonose.cz" userId="7e570189f9bfee19" providerId="LiveId" clId="{1E958C96-D4B7-4A30-AD0D-945A1D01DEA2}" dt="2021-05-10T11:43:40.864" v="0"/>
          <ac:spMkLst>
            <pc:docMk/>
            <pc:sldMk cId="1687882420" sldId="295"/>
            <ac:spMk id="3" creationId="{2A7AB4C8-4551-480D-B96E-D15F223D8FCD}"/>
          </ac:spMkLst>
        </pc:spChg>
      </pc:sldChg>
      <pc:sldChg chg="modSp">
        <pc:chgData name="fejglova@mas-krkonose.cz" userId="7e570189f9bfee19" providerId="LiveId" clId="{1E958C96-D4B7-4A30-AD0D-945A1D01DEA2}" dt="2021-05-10T11:43:40.864" v="0"/>
        <pc:sldMkLst>
          <pc:docMk/>
          <pc:sldMk cId="756942220" sldId="297"/>
        </pc:sldMkLst>
        <pc:spChg chg="mod">
          <ac:chgData name="fejglova@mas-krkonose.cz" userId="7e570189f9bfee19" providerId="LiveId" clId="{1E958C96-D4B7-4A30-AD0D-945A1D01DEA2}" dt="2021-05-10T11:43:40.864" v="0"/>
          <ac:spMkLst>
            <pc:docMk/>
            <pc:sldMk cId="756942220" sldId="297"/>
            <ac:spMk id="2" creationId="{205617E5-8A52-4F90-9534-F5352553A6BA}"/>
          </ac:spMkLst>
        </pc:spChg>
        <pc:graphicFrameChg chg="mod">
          <ac:chgData name="fejglova@mas-krkonose.cz" userId="7e570189f9bfee19" providerId="LiveId" clId="{1E958C96-D4B7-4A30-AD0D-945A1D01DEA2}" dt="2021-05-10T11:43:40.864" v="0"/>
          <ac:graphicFrameMkLst>
            <pc:docMk/>
            <pc:sldMk cId="756942220" sldId="297"/>
            <ac:graphicFrameMk id="4" creationId="{2D1115FC-CC3B-41F1-8B1B-2F7F120F9DF3}"/>
          </ac:graphicFrameMkLst>
        </pc:graphicFrameChg>
      </pc:sldChg>
      <pc:sldChg chg="modSp">
        <pc:chgData name="fejglova@mas-krkonose.cz" userId="7e570189f9bfee19" providerId="LiveId" clId="{1E958C96-D4B7-4A30-AD0D-945A1D01DEA2}" dt="2021-05-10T11:43:40.864" v="0"/>
        <pc:sldMkLst>
          <pc:docMk/>
          <pc:sldMk cId="1883167606" sldId="298"/>
        </pc:sldMkLst>
        <pc:spChg chg="mod">
          <ac:chgData name="fejglova@mas-krkonose.cz" userId="7e570189f9bfee19" providerId="LiveId" clId="{1E958C96-D4B7-4A30-AD0D-945A1D01DEA2}" dt="2021-05-10T11:43:40.864" v="0"/>
          <ac:spMkLst>
            <pc:docMk/>
            <pc:sldMk cId="1883167606" sldId="298"/>
            <ac:spMk id="2" creationId="{E0196681-7983-40F9-8B0A-3E314500D70A}"/>
          </ac:spMkLst>
        </pc:spChg>
        <pc:graphicFrameChg chg="mod">
          <ac:chgData name="fejglova@mas-krkonose.cz" userId="7e570189f9bfee19" providerId="LiveId" clId="{1E958C96-D4B7-4A30-AD0D-945A1D01DEA2}" dt="2021-05-10T11:43:40.864" v="0"/>
          <ac:graphicFrameMkLst>
            <pc:docMk/>
            <pc:sldMk cId="1883167606" sldId="298"/>
            <ac:graphicFrameMk id="4" creationId="{00D6A771-301D-49E3-BC24-4FBB18950FB3}"/>
          </ac:graphicFrameMkLst>
        </pc:graphicFrameChg>
      </pc:sldChg>
      <pc:sldChg chg="modSp">
        <pc:chgData name="fejglova@mas-krkonose.cz" userId="7e570189f9bfee19" providerId="LiveId" clId="{1E958C96-D4B7-4A30-AD0D-945A1D01DEA2}" dt="2021-05-10T11:43:40.864" v="0"/>
        <pc:sldMkLst>
          <pc:docMk/>
          <pc:sldMk cId="413763026" sldId="299"/>
        </pc:sldMkLst>
        <pc:spChg chg="mod">
          <ac:chgData name="fejglova@mas-krkonose.cz" userId="7e570189f9bfee19" providerId="LiveId" clId="{1E958C96-D4B7-4A30-AD0D-945A1D01DEA2}" dt="2021-05-10T11:43:40.864" v="0"/>
          <ac:spMkLst>
            <pc:docMk/>
            <pc:sldMk cId="413763026" sldId="299"/>
            <ac:spMk id="2" creationId="{6E588A81-D0DC-41E4-B0DE-DCCDDA2E960B}"/>
          </ac:spMkLst>
        </pc:spChg>
        <pc:graphicFrameChg chg="mod">
          <ac:chgData name="fejglova@mas-krkonose.cz" userId="7e570189f9bfee19" providerId="LiveId" clId="{1E958C96-D4B7-4A30-AD0D-945A1D01DEA2}" dt="2021-05-10T11:43:40.864" v="0"/>
          <ac:graphicFrameMkLst>
            <pc:docMk/>
            <pc:sldMk cId="413763026" sldId="299"/>
            <ac:graphicFrameMk id="4" creationId="{393196DD-6E3B-4208-A82D-3CDE81E05F01}"/>
          </ac:graphicFrameMkLst>
        </pc:graphicFrameChg>
      </pc:sldChg>
      <pc:sldChg chg="modSp">
        <pc:chgData name="fejglova@mas-krkonose.cz" userId="7e570189f9bfee19" providerId="LiveId" clId="{1E958C96-D4B7-4A30-AD0D-945A1D01DEA2}" dt="2021-05-10T11:43:40.864" v="0"/>
        <pc:sldMkLst>
          <pc:docMk/>
          <pc:sldMk cId="4103337537" sldId="300"/>
        </pc:sldMkLst>
        <pc:spChg chg="mod">
          <ac:chgData name="fejglova@mas-krkonose.cz" userId="7e570189f9bfee19" providerId="LiveId" clId="{1E958C96-D4B7-4A30-AD0D-945A1D01DEA2}" dt="2021-05-10T11:43:40.864" v="0"/>
          <ac:spMkLst>
            <pc:docMk/>
            <pc:sldMk cId="4103337537" sldId="300"/>
            <ac:spMk id="2" creationId="{CD2DDFD1-36DB-4B8D-8B3B-42458A4B6BDE}"/>
          </ac:spMkLst>
        </pc:spChg>
        <pc:graphicFrameChg chg="mod">
          <ac:chgData name="fejglova@mas-krkonose.cz" userId="7e570189f9bfee19" providerId="LiveId" clId="{1E958C96-D4B7-4A30-AD0D-945A1D01DEA2}" dt="2021-05-10T11:43:40.864" v="0"/>
          <ac:graphicFrameMkLst>
            <pc:docMk/>
            <pc:sldMk cId="4103337537" sldId="300"/>
            <ac:graphicFrameMk id="4" creationId="{F2146285-6CAF-4A69-9E1B-540D573D1C43}"/>
          </ac:graphicFrameMkLst>
        </pc:graphicFrameChg>
      </pc:sldChg>
      <pc:sldChg chg="modSp">
        <pc:chgData name="fejglova@mas-krkonose.cz" userId="7e570189f9bfee19" providerId="LiveId" clId="{1E958C96-D4B7-4A30-AD0D-945A1D01DEA2}" dt="2021-05-10T11:43:40.864" v="0"/>
        <pc:sldMkLst>
          <pc:docMk/>
          <pc:sldMk cId="1719933377" sldId="301"/>
        </pc:sldMkLst>
        <pc:spChg chg="mod">
          <ac:chgData name="fejglova@mas-krkonose.cz" userId="7e570189f9bfee19" providerId="LiveId" clId="{1E958C96-D4B7-4A30-AD0D-945A1D01DEA2}" dt="2021-05-10T11:43:40.864" v="0"/>
          <ac:spMkLst>
            <pc:docMk/>
            <pc:sldMk cId="1719933377" sldId="301"/>
            <ac:spMk id="2" creationId="{33254ED2-9741-422E-BB10-793045AD46B3}"/>
          </ac:spMkLst>
        </pc:spChg>
        <pc:graphicFrameChg chg="mod">
          <ac:chgData name="fejglova@mas-krkonose.cz" userId="7e570189f9bfee19" providerId="LiveId" clId="{1E958C96-D4B7-4A30-AD0D-945A1D01DEA2}" dt="2021-05-10T11:43:40.864" v="0"/>
          <ac:graphicFrameMkLst>
            <pc:docMk/>
            <pc:sldMk cId="1719933377" sldId="301"/>
            <ac:graphicFrameMk id="4" creationId="{9315A377-9D12-42CF-AAB5-69BF05A37807}"/>
          </ac:graphicFrameMkLst>
        </pc:graphicFrameChg>
      </pc:sldChg>
      <pc:sldChg chg="modSp">
        <pc:chgData name="fejglova@mas-krkonose.cz" userId="7e570189f9bfee19" providerId="LiveId" clId="{1E958C96-D4B7-4A30-AD0D-945A1D01DEA2}" dt="2021-05-10T11:43:40.864" v="0"/>
        <pc:sldMkLst>
          <pc:docMk/>
          <pc:sldMk cId="2743288675" sldId="302"/>
        </pc:sldMkLst>
        <pc:spChg chg="mod">
          <ac:chgData name="fejglova@mas-krkonose.cz" userId="7e570189f9bfee19" providerId="LiveId" clId="{1E958C96-D4B7-4A30-AD0D-945A1D01DEA2}" dt="2021-05-10T11:43:40.864" v="0"/>
          <ac:spMkLst>
            <pc:docMk/>
            <pc:sldMk cId="2743288675" sldId="302"/>
            <ac:spMk id="2" creationId="{36B9A0CF-87FD-4F68-9087-871385F0E650}"/>
          </ac:spMkLst>
        </pc:spChg>
        <pc:graphicFrameChg chg="mod">
          <ac:chgData name="fejglova@mas-krkonose.cz" userId="7e570189f9bfee19" providerId="LiveId" clId="{1E958C96-D4B7-4A30-AD0D-945A1D01DEA2}" dt="2021-05-10T11:43:40.864" v="0"/>
          <ac:graphicFrameMkLst>
            <pc:docMk/>
            <pc:sldMk cId="2743288675" sldId="302"/>
            <ac:graphicFrameMk id="4" creationId="{DB8D7A93-5FD4-4BF7-82A9-74D1C2B1B516}"/>
          </ac:graphicFrameMkLst>
        </pc:graphicFrameChg>
      </pc:sldChg>
      <pc:sldMasterChg chg="addSp modSp mod">
        <pc:chgData name="fejglova@mas-krkonose.cz" userId="7e570189f9bfee19" providerId="LiveId" clId="{1E958C96-D4B7-4A30-AD0D-945A1D01DEA2}" dt="2021-05-10T11:53:01.237" v="40" actId="1076"/>
        <pc:sldMasterMkLst>
          <pc:docMk/>
          <pc:sldMasterMk cId="3833533593" sldId="2147483660"/>
        </pc:sldMasterMkLst>
        <pc:picChg chg="add mod">
          <ac:chgData name="fejglova@mas-krkonose.cz" userId="7e570189f9bfee19" providerId="LiveId" clId="{1E958C96-D4B7-4A30-AD0D-945A1D01DEA2}" dt="2021-05-10T11:52:21.964" v="37"/>
          <ac:picMkLst>
            <pc:docMk/>
            <pc:sldMasterMk cId="3833533593" sldId="2147483660"/>
            <ac:picMk id="8" creationId="{82155AC1-190C-4B9F-8177-AF599A4B41F8}"/>
          </ac:picMkLst>
        </pc:picChg>
        <pc:picChg chg="add mod">
          <ac:chgData name="fejglova@mas-krkonose.cz" userId="7e570189f9bfee19" providerId="LiveId" clId="{1E958C96-D4B7-4A30-AD0D-945A1D01DEA2}" dt="2021-05-10T11:53:01.237" v="40" actId="1076"/>
          <ac:picMkLst>
            <pc:docMk/>
            <pc:sldMasterMk cId="3833533593" sldId="2147483660"/>
            <ac:picMk id="9" creationId="{33FFEE8C-AFFE-4C30-B194-D2E6FD24CFE3}"/>
          </ac:picMkLst>
        </pc:picChg>
      </pc:sldMaster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57E83A71-97CA-47DD-9310-6A373ABCED62}"/>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a:extLst>
              <a:ext uri="{FF2B5EF4-FFF2-40B4-BE49-F238E27FC236}">
                <a16:creationId xmlns:a16="http://schemas.microsoft.com/office/drawing/2014/main" id="{0F695E18-D8E2-4F8D-BE8F-1DD897014384}"/>
              </a:ext>
            </a:extLst>
          </p:cNvPr>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7DFAC9EF-D150-478E-96C3-6A62A443EC6F}" type="datetimeFigureOut">
              <a:rPr lang="cs-CZ" smtClean="0"/>
              <a:t>10.05.2021</a:t>
            </a:fld>
            <a:endParaRPr lang="cs-CZ"/>
          </a:p>
        </p:txBody>
      </p:sp>
      <p:sp>
        <p:nvSpPr>
          <p:cNvPr id="5" name="Zástupný symbol pro číslo snímku 4">
            <a:extLst>
              <a:ext uri="{FF2B5EF4-FFF2-40B4-BE49-F238E27FC236}">
                <a16:creationId xmlns:a16="http://schemas.microsoft.com/office/drawing/2014/main" id="{B15754D5-1917-4F06-A781-00F22C1C01B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CA0FD5B-A643-416B-826A-EEEBCFF903E5}" type="slidenum">
              <a:rPr lang="cs-CZ" smtClean="0"/>
              <a:t>‹#›</a:t>
            </a:fld>
            <a:endParaRPr lang="cs-CZ"/>
          </a:p>
        </p:txBody>
      </p:sp>
      <p:pic>
        <p:nvPicPr>
          <p:cNvPr id="6" name="obrázek 1">
            <a:extLst>
              <a:ext uri="{FF2B5EF4-FFF2-40B4-BE49-F238E27FC236}">
                <a16:creationId xmlns:a16="http://schemas.microsoft.com/office/drawing/2014/main" id="{7ED1A413-78F5-43B7-B3B6-A4ED605B4B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99871" y="25810"/>
            <a:ext cx="2203352" cy="580858"/>
          </a:xfrm>
          <a:prstGeom prst="rect">
            <a:avLst/>
          </a:prstGeom>
          <a:noFill/>
          <a:ln>
            <a:noFill/>
          </a:ln>
        </p:spPr>
      </p:pic>
      <p:pic>
        <p:nvPicPr>
          <p:cNvPr id="7" name="Obrázek 6">
            <a:extLst>
              <a:ext uri="{FF2B5EF4-FFF2-40B4-BE49-F238E27FC236}">
                <a16:creationId xmlns:a16="http://schemas.microsoft.com/office/drawing/2014/main" id="{01D539D2-D14D-4372-B8C6-192C74B5B98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165" y="-1"/>
            <a:ext cx="4122974" cy="606669"/>
          </a:xfrm>
          <a:prstGeom prst="rect">
            <a:avLst/>
          </a:prstGeom>
          <a:noFill/>
          <a:ln>
            <a:noFill/>
          </a:ln>
        </p:spPr>
      </p:pic>
    </p:spTree>
    <p:extLst>
      <p:ext uri="{BB962C8B-B14F-4D97-AF65-F5344CB8AC3E}">
        <p14:creationId xmlns:p14="http://schemas.microsoft.com/office/powerpoint/2010/main" val="74817837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8F0B6AD7-D4FB-4599-98A6-7515D22A412F}" type="datetimeFigureOut">
              <a:rPr lang="cs-CZ" smtClean="0"/>
              <a:t>10.05.2021</a:t>
            </a:fld>
            <a:endParaRPr lang="cs-CZ"/>
          </a:p>
        </p:txBody>
      </p:sp>
      <p:sp>
        <p:nvSpPr>
          <p:cNvPr id="4" name="Zástupný symbol pro obrázek snímku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C7C8061-5244-48D2-92A4-FED3E4E54DCA}" type="slidenum">
              <a:rPr lang="cs-CZ" smtClean="0"/>
              <a:t>‹#›</a:t>
            </a:fld>
            <a:endParaRPr lang="cs-CZ"/>
          </a:p>
        </p:txBody>
      </p:sp>
    </p:spTree>
    <p:extLst>
      <p:ext uri="{BB962C8B-B14F-4D97-AF65-F5344CB8AC3E}">
        <p14:creationId xmlns:p14="http://schemas.microsoft.com/office/powerpoint/2010/main" val="421382653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435A4835-E6A2-42D3-ACEE-DDF98E1C3378}" type="datetime1">
              <a:rPr lang="cs-CZ" smtClean="0"/>
              <a:t>10.05.2021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58642A3-2B0E-416F-B6A4-8243C8C35DC3}"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16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BD625C-4F69-4CF9-A82B-65822CA64457}" type="datetime1">
              <a:rPr lang="cs-CZ" smtClean="0"/>
              <a:t>10.05.2021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58642A3-2B0E-416F-B6A4-8243C8C35DC3}" type="slidenum">
              <a:rPr lang="cs-CZ" smtClean="0"/>
              <a:t>‹#›</a:t>
            </a:fld>
            <a:endParaRPr lang="cs-CZ"/>
          </a:p>
        </p:txBody>
      </p:sp>
    </p:spTree>
    <p:extLst>
      <p:ext uri="{BB962C8B-B14F-4D97-AF65-F5344CB8AC3E}">
        <p14:creationId xmlns:p14="http://schemas.microsoft.com/office/powerpoint/2010/main" val="340971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3A2D4D2-A176-4419-8FFB-F453D35D9409}" type="datetime1">
              <a:rPr lang="cs-CZ" smtClean="0"/>
              <a:t>10.05.2021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58642A3-2B0E-416F-B6A4-8243C8C35DC3}" type="slidenum">
              <a:rPr lang="cs-CZ" smtClean="0"/>
              <a:t>‹#›</a:t>
            </a:fld>
            <a:endParaRPr lang="cs-CZ"/>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931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31555D9-92A4-4800-925C-23F4A7841F37}" type="datetime1">
              <a:rPr lang="cs-CZ" smtClean="0"/>
              <a:t>10.05.2021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58642A3-2B0E-416F-B6A4-8243C8C35DC3}" type="slidenum">
              <a:rPr lang="cs-CZ" smtClean="0"/>
              <a:t>‹#›</a:t>
            </a:fld>
            <a:endParaRPr lang="cs-CZ"/>
          </a:p>
        </p:txBody>
      </p:sp>
    </p:spTree>
    <p:extLst>
      <p:ext uri="{BB962C8B-B14F-4D97-AF65-F5344CB8AC3E}">
        <p14:creationId xmlns:p14="http://schemas.microsoft.com/office/powerpoint/2010/main" val="147997888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905DB1B-554C-4108-83DE-4E066CE596A0}" type="datetime1">
              <a:rPr lang="cs-CZ" smtClean="0"/>
              <a:t>10.05.2021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58642A3-2B0E-416F-B6A4-8243C8C35DC3}"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46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ACC3084-8738-48D0-9EC1-86A8C0847BC8}" type="datetime1">
              <a:rPr lang="cs-CZ" smtClean="0"/>
              <a:t>10.05.2021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58642A3-2B0E-416F-B6A4-8243C8C35DC3}" type="slidenum">
              <a:rPr lang="cs-CZ" smtClean="0"/>
              <a:t>‹#›</a:t>
            </a:fld>
            <a:endParaRPr lang="cs-CZ"/>
          </a:p>
        </p:txBody>
      </p:sp>
    </p:spTree>
    <p:extLst>
      <p:ext uri="{BB962C8B-B14F-4D97-AF65-F5344CB8AC3E}">
        <p14:creationId xmlns:p14="http://schemas.microsoft.com/office/powerpoint/2010/main" val="2871530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024128" y="2967788"/>
            <a:ext cx="4754880" cy="33415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Po kliknutí můžete upravovat styly textu v předloze.</a:t>
            </a:r>
          </a:p>
        </p:txBody>
      </p:sp>
      <p:sp>
        <p:nvSpPr>
          <p:cNvPr id="6" name="Content Placeholder 5"/>
          <p:cNvSpPr>
            <a:spLocks noGrp="1"/>
          </p:cNvSpPr>
          <p:nvPr>
            <p:ph sz="quarter" idx="4"/>
          </p:nvPr>
        </p:nvSpPr>
        <p:spPr>
          <a:xfrm>
            <a:off x="5990888" y="2967788"/>
            <a:ext cx="4754880" cy="33415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34744703-A9A2-4D5A-BCBE-A27F02F654E8}" type="datetime1">
              <a:rPr lang="cs-CZ" smtClean="0"/>
              <a:t>10.05.2021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58642A3-2B0E-416F-B6A4-8243C8C35DC3}" type="slidenum">
              <a:rPr lang="cs-CZ" smtClean="0"/>
              <a:t>‹#›</a:t>
            </a:fld>
            <a:endParaRPr lang="cs-CZ"/>
          </a:p>
        </p:txBody>
      </p:sp>
    </p:spTree>
    <p:extLst>
      <p:ext uri="{BB962C8B-B14F-4D97-AF65-F5344CB8AC3E}">
        <p14:creationId xmlns:p14="http://schemas.microsoft.com/office/powerpoint/2010/main" val="111292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33867882-5165-45F6-99F8-E5BD57195D95}" type="datetime1">
              <a:rPr lang="cs-CZ" smtClean="0"/>
              <a:t>10.05.2021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58642A3-2B0E-416F-B6A4-8243C8C35DC3}" type="slidenum">
              <a:rPr lang="cs-CZ" smtClean="0"/>
              <a:t>‹#›</a:t>
            </a:fld>
            <a:endParaRPr lang="cs-CZ"/>
          </a:p>
        </p:txBody>
      </p:sp>
    </p:spTree>
    <p:extLst>
      <p:ext uri="{BB962C8B-B14F-4D97-AF65-F5344CB8AC3E}">
        <p14:creationId xmlns:p14="http://schemas.microsoft.com/office/powerpoint/2010/main" val="984834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B3800-5F6B-44C1-A615-B13FB3D9EB83}" type="datetime1">
              <a:rPr lang="cs-CZ" smtClean="0"/>
              <a:t>10.05.2021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58642A3-2B0E-416F-B6A4-8243C8C35DC3}" type="slidenum">
              <a:rPr lang="cs-CZ" smtClean="0"/>
              <a:t>‹#›</a:t>
            </a:fld>
            <a:endParaRPr lang="cs-CZ"/>
          </a:p>
        </p:txBody>
      </p:sp>
    </p:spTree>
    <p:extLst>
      <p:ext uri="{BB962C8B-B14F-4D97-AF65-F5344CB8AC3E}">
        <p14:creationId xmlns:p14="http://schemas.microsoft.com/office/powerpoint/2010/main" val="52443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1A8FD21-EA4F-4D87-9A68-6F6FD6B6C6B2}" type="datetime1">
              <a:rPr lang="cs-CZ" smtClean="0"/>
              <a:t>10.05.2021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58642A3-2B0E-416F-B6A4-8243C8C35DC3}" type="slidenum">
              <a:rPr lang="cs-CZ" smtClean="0"/>
              <a:t>‹#›</a:t>
            </a:fld>
            <a:endParaRPr lang="cs-CZ"/>
          </a:p>
        </p:txBody>
      </p:sp>
    </p:spTree>
    <p:extLst>
      <p:ext uri="{BB962C8B-B14F-4D97-AF65-F5344CB8AC3E}">
        <p14:creationId xmlns:p14="http://schemas.microsoft.com/office/powerpoint/2010/main" val="280863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7C0D5520-8B40-4735-88DD-90510DF6B88F}" type="datetime1">
              <a:rPr lang="cs-CZ" smtClean="0"/>
              <a:t>10.05.2021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58642A3-2B0E-416F-B6A4-8243C8C35DC3}" type="slidenum">
              <a:rPr lang="cs-CZ" smtClean="0"/>
              <a:t>‹#›</a:t>
            </a:fld>
            <a:endParaRPr lang="cs-CZ"/>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931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31555D9-92A4-4800-925C-23F4A7841F37}" type="datetime1">
              <a:rPr lang="cs-CZ" smtClean="0"/>
              <a:t>10.05.2021</a:t>
            </a:fld>
            <a:endParaRPr lang="cs-CZ"/>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cs-CZ"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58642A3-2B0E-416F-B6A4-8243C8C35DC3}" type="slidenum">
              <a:rPr lang="cs-CZ" smtClean="0"/>
              <a:t>‹#›</a:t>
            </a:fld>
            <a:endParaRPr lang="cs-CZ"/>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Obrázek 7">
            <a:extLst>
              <a:ext uri="{FF2B5EF4-FFF2-40B4-BE49-F238E27FC236}">
                <a16:creationId xmlns:a16="http://schemas.microsoft.com/office/drawing/2014/main" id="{82155AC1-190C-4B9F-8177-AF599A4B41F8}"/>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2165" y="-1"/>
            <a:ext cx="4122974" cy="606669"/>
          </a:xfrm>
          <a:prstGeom prst="rect">
            <a:avLst/>
          </a:prstGeom>
          <a:noFill/>
          <a:ln>
            <a:noFill/>
          </a:ln>
        </p:spPr>
      </p:pic>
      <p:pic>
        <p:nvPicPr>
          <p:cNvPr id="9" name="obrázek 1">
            <a:extLst>
              <a:ext uri="{FF2B5EF4-FFF2-40B4-BE49-F238E27FC236}">
                <a16:creationId xmlns:a16="http://schemas.microsoft.com/office/drawing/2014/main" id="{33FFEE8C-AFFE-4C30-B194-D2E6FD24CFE3}"/>
              </a:ext>
            </a:extLst>
          </p:cNvPr>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341727" y="-1"/>
            <a:ext cx="2203352" cy="580858"/>
          </a:xfrm>
          <a:prstGeom prst="rect">
            <a:avLst/>
          </a:prstGeom>
          <a:noFill/>
          <a:ln>
            <a:noFill/>
          </a:ln>
        </p:spPr>
      </p:pic>
    </p:spTree>
    <p:extLst>
      <p:ext uri="{BB962C8B-B14F-4D97-AF65-F5344CB8AC3E}">
        <p14:creationId xmlns:p14="http://schemas.microsoft.com/office/powerpoint/2010/main" val="3833533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maskrkonose.cz/"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maskrkonose.cz/prv/skolen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maskrkonose.cz/prv/interni-postupy" TargetMode="External"/><Relationship Id="rId2" Type="http://schemas.openxmlformats.org/officeDocument/2006/relationships/hyperlink" Target="https://www.szif.cz/cs/CmDocument?rid=%2Fapa_anon%2Fcs%2Fdokumenty_ke_stazeni%2Fprv2014%2Fopatreni%2Fleader%2F1921%2F1608018102065.pdf" TargetMode="External"/><Relationship Id="rId1" Type="http://schemas.openxmlformats.org/officeDocument/2006/relationships/slideLayout" Target="../slideLayouts/slideLayout2.xml"/><Relationship Id="rId6" Type="http://schemas.openxmlformats.org/officeDocument/2006/relationships/hyperlink" Target="https://www.szif.cz/cs/CmDocument?rid=%2Fapa_anon%2Fcs%2Fdokumenty_ke_stazeni%2Fprv2014%2Fverejne_zakazky%2F1564741813432%2F1564741884471.pdf" TargetMode="External"/><Relationship Id="rId5" Type="http://schemas.openxmlformats.org/officeDocument/2006/relationships/hyperlink" Target="https://www.szif.cz/cs/CmDocument?rid=%2Fapa_anon%2Fcs%2Fdokumenty_ke_stazeni%2Fnepub%2F1548398750404%2F1565155352856%2F1565155373245.pdf" TargetMode="External"/><Relationship Id="rId4" Type="http://schemas.openxmlformats.org/officeDocument/2006/relationships/hyperlink" Target="https://www.szif.cz/cs/CmDocument?rid=%2Fapa_anon%2Fcs%2Fdokumenty_ke_stazeni%2Fprv2014%2Fopatreni%2Fleader%2F1921%2F1509689077707%2F1523351443271.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D312F6-5A39-4234-9637-8BBF2B6B0152}"/>
              </a:ext>
            </a:extLst>
          </p:cNvPr>
          <p:cNvSpPr>
            <a:spLocks noGrp="1"/>
          </p:cNvSpPr>
          <p:nvPr>
            <p:ph type="ctrTitle"/>
          </p:nvPr>
        </p:nvSpPr>
        <p:spPr/>
        <p:txBody>
          <a:bodyPr/>
          <a:lstStyle/>
          <a:p>
            <a:r>
              <a:rPr lang="cs-CZ" dirty="0"/>
              <a:t>Seminář pro žadatele PRV</a:t>
            </a:r>
          </a:p>
        </p:txBody>
      </p:sp>
      <p:sp>
        <p:nvSpPr>
          <p:cNvPr id="3" name="Podnadpis 2">
            <a:extLst>
              <a:ext uri="{FF2B5EF4-FFF2-40B4-BE49-F238E27FC236}">
                <a16:creationId xmlns:a16="http://schemas.microsoft.com/office/drawing/2014/main" id="{B8B28152-B5FD-4E11-BC69-F211F1E13C63}"/>
              </a:ext>
            </a:extLst>
          </p:cNvPr>
          <p:cNvSpPr>
            <a:spLocks noGrp="1"/>
          </p:cNvSpPr>
          <p:nvPr>
            <p:ph type="subTitle" idx="1"/>
          </p:nvPr>
        </p:nvSpPr>
        <p:spPr/>
        <p:txBody>
          <a:bodyPr/>
          <a:lstStyle/>
          <a:p>
            <a:r>
              <a:rPr lang="cs-CZ" dirty="0"/>
              <a:t>5. Výzva MAS Krkonoše</a:t>
            </a:r>
          </a:p>
        </p:txBody>
      </p:sp>
    </p:spTree>
    <p:extLst>
      <p:ext uri="{BB962C8B-B14F-4D97-AF65-F5344CB8AC3E}">
        <p14:creationId xmlns:p14="http://schemas.microsoft.com/office/powerpoint/2010/main" val="4136964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65F76F-6DB9-4375-AC71-23EEE652F02C}"/>
              </a:ext>
            </a:extLst>
          </p:cNvPr>
          <p:cNvSpPr>
            <a:spLocks noGrp="1"/>
          </p:cNvSpPr>
          <p:nvPr>
            <p:ph type="title"/>
          </p:nvPr>
        </p:nvSpPr>
        <p:spPr/>
        <p:txBody>
          <a:bodyPr/>
          <a:lstStyle/>
          <a:p>
            <a:r>
              <a:rPr lang="cs-CZ" b="1" dirty="0">
                <a:latin typeface="Tw Cen MT Condensed" panose="020B0606020104020203" pitchFamily="34" charset="-18"/>
              </a:rPr>
              <a:t>Způsobilé výdaje</a:t>
            </a:r>
            <a:br>
              <a:rPr lang="cs-CZ"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13431747-BC69-49A3-976D-83FD0006989B}"/>
              </a:ext>
            </a:extLst>
          </p:cNvPr>
          <p:cNvSpPr>
            <a:spLocks noGrp="1"/>
          </p:cNvSpPr>
          <p:nvPr>
            <p:ph idx="1"/>
          </p:nvPr>
        </p:nvSpPr>
        <p:spPr/>
        <p:txBody>
          <a:bodyPr>
            <a:normAutofit lnSpcReduction="10000"/>
          </a:bodyPr>
          <a:lstStyle/>
          <a:p>
            <a:pPr algn="l"/>
            <a:endParaRPr lang="cs-CZ" sz="1800" b="0" i="0" u="none" strike="noStrike" baseline="0" dirty="0">
              <a:solidFill>
                <a:srgbClr val="000000"/>
              </a:solidFill>
              <a:latin typeface="Calibri" panose="020F0502020204030204" pitchFamily="34" charset="0"/>
            </a:endParaRPr>
          </a:p>
          <a:p>
            <a:r>
              <a:rPr lang="pt-BR" sz="1800" b="1" i="0" u="none" strike="noStrike" baseline="0" dirty="0">
                <a:latin typeface="Calibri" panose="020F0502020204030204" pitchFamily="34" charset="0"/>
              </a:rPr>
              <a:t>a)Veřejná prostranství v obcích </a:t>
            </a:r>
            <a:endParaRPr lang="pt-BR" sz="1800" b="0" i="0" u="none" strike="noStrike" baseline="0" dirty="0">
              <a:latin typeface="Calibri" panose="020F0502020204030204" pitchFamily="34" charset="0"/>
            </a:endParaRPr>
          </a:p>
          <a:p>
            <a:r>
              <a:rPr lang="cs-CZ" sz="1800" b="0" i="0" u="none" strike="noStrike" baseline="0" dirty="0">
                <a:latin typeface="Calibri" panose="020F0502020204030204" pitchFamily="34" charset="0"/>
              </a:rPr>
              <a:t>-vytváření/rekonstrukce veřejných prostranství obce zejména úprava povrchů (včetně zatravnění), osvětlení, oplocení a venkovní mobiliář (lavičky, venkovní stoly, odpadkové koše, veřejné WC, psí záchody, stojany na kola, zábradlí, úřední desky, informační panely, orientační mapy, plakátovací plochy, rozcestníky, pomníky, přístřešky do 25 m2 zastavěné plochy), </a:t>
            </a:r>
          </a:p>
          <a:p>
            <a:r>
              <a:rPr lang="cs-CZ" sz="1800" b="0" i="0" u="none" strike="noStrike" baseline="0" dirty="0">
                <a:latin typeface="Calibri" panose="020F0502020204030204" pitchFamily="34" charset="0"/>
              </a:rPr>
              <a:t>-vytváření/doplnění solitérních prvků sloužících k dotvoření celkového charakteru veřejného prostranství –vodní prvky (kašny, fontány, pítka a ptačí napajedla či koupadla), </a:t>
            </a:r>
          </a:p>
          <a:p>
            <a:r>
              <a:rPr lang="cs-CZ" sz="1800" b="0" i="0" u="none" strike="noStrike" baseline="0" dirty="0">
                <a:latin typeface="Calibri" panose="020F0502020204030204" pitchFamily="34" charset="0"/>
              </a:rPr>
              <a:t>-herní prvky, </a:t>
            </a:r>
          </a:p>
          <a:p>
            <a:r>
              <a:rPr lang="cs-CZ" sz="1800" b="0" i="0" u="none" strike="noStrike" baseline="0" dirty="0">
                <a:latin typeface="Calibri" panose="020F0502020204030204" pitchFamily="34" charset="0"/>
              </a:rPr>
              <a:t>-doplňující výdaje jako součást projektu (parkoviště, odstavné manipulační plochy) tvoří max. 30 % projektu, </a:t>
            </a:r>
          </a:p>
          <a:p>
            <a:r>
              <a:rPr lang="cs-CZ" sz="1800" b="0" i="0" u="none" strike="noStrike" baseline="0" dirty="0">
                <a:latin typeface="Calibri" panose="020F0502020204030204" pitchFamily="34" charset="0"/>
              </a:rPr>
              <a:t>-nákup nemovitosti. </a:t>
            </a:r>
          </a:p>
          <a:p>
            <a:endParaRPr lang="cs-CZ" dirty="0"/>
          </a:p>
        </p:txBody>
      </p:sp>
    </p:spTree>
    <p:extLst>
      <p:ext uri="{BB962C8B-B14F-4D97-AF65-F5344CB8AC3E}">
        <p14:creationId xmlns:p14="http://schemas.microsoft.com/office/powerpoint/2010/main" val="1167963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A4FD27-943B-4073-972B-943CD71DFDEE}"/>
              </a:ext>
            </a:extLst>
          </p:cNvPr>
          <p:cNvSpPr>
            <a:spLocks noGrp="1"/>
          </p:cNvSpPr>
          <p:nvPr>
            <p:ph type="title"/>
          </p:nvPr>
        </p:nvSpPr>
        <p:spPr/>
        <p:txBody>
          <a:bodyPr>
            <a:normAutofit fontScale="90000"/>
          </a:bodyPr>
          <a:lstStyle/>
          <a:p>
            <a:br>
              <a:rPr lang="cs-CZ" sz="5600" b="1" dirty="0">
                <a:latin typeface="Tw Cen MT Condensed" panose="020B0606020104020203" pitchFamily="34" charset="-18"/>
              </a:rPr>
            </a:br>
            <a:r>
              <a:rPr lang="cs-CZ" sz="5600" b="1" dirty="0">
                <a:latin typeface="Tw Cen MT Condensed" panose="020B0606020104020203" pitchFamily="34" charset="-18"/>
              </a:rPr>
              <a:t>Příklady způsobilých/nezpůsobilých výdajů </a:t>
            </a:r>
            <a:br>
              <a:rPr lang="cs-CZ"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5C4D0CCC-6AE7-4BC9-95B3-7B60C030CAFE}"/>
              </a:ext>
            </a:extLst>
          </p:cNvPr>
          <p:cNvSpPr>
            <a:spLocks noGrp="1"/>
          </p:cNvSpPr>
          <p:nvPr>
            <p:ph idx="1"/>
          </p:nvPr>
        </p:nvSpPr>
        <p:spPr/>
        <p:txBody>
          <a:bodyPr>
            <a:normAutofit fontScale="85000" lnSpcReduction="10000"/>
          </a:bodyPr>
          <a:lstStyle/>
          <a:p>
            <a:pPr algn="l"/>
            <a:endParaRPr lang="cs-CZ" sz="1800" b="0" i="0" u="none" strike="noStrike" baseline="0" dirty="0">
              <a:solidFill>
                <a:srgbClr val="000000"/>
              </a:solidFill>
              <a:latin typeface="Calibri" panose="020F0502020204030204" pitchFamily="34" charset="0"/>
            </a:endParaRPr>
          </a:p>
          <a:p>
            <a:r>
              <a:rPr lang="pt-BR" sz="1800" b="1" i="0" u="none" strike="noStrike" baseline="0" dirty="0">
                <a:latin typeface="Calibri" panose="020F0502020204030204" pitchFamily="34" charset="0"/>
              </a:rPr>
              <a:t>a)Veřejná prostranství v obcích </a:t>
            </a:r>
            <a:endParaRPr lang="pt-BR" sz="1800" b="0" i="0" u="none" strike="noStrike" baseline="0" dirty="0">
              <a:latin typeface="Calibri" panose="020F0502020204030204" pitchFamily="34" charset="0"/>
            </a:endParaRPr>
          </a:p>
          <a:p>
            <a:endParaRPr lang="cs-CZ" sz="1800" b="0" i="0" u="none" strike="noStrike" baseline="0" dirty="0">
              <a:latin typeface="Calibri" panose="020F0502020204030204" pitchFamily="34" charset="0"/>
            </a:endParaRPr>
          </a:p>
          <a:p>
            <a:r>
              <a:rPr lang="cs-CZ" sz="1800" b="1" i="0" u="none" strike="noStrike" baseline="0" dirty="0">
                <a:latin typeface="Calibri" panose="020F0502020204030204" pitchFamily="34" charset="0"/>
              </a:rPr>
              <a:t>LZE PODPOŘIT: </a:t>
            </a:r>
            <a:endParaRPr lang="cs-CZ" sz="1800" b="0" i="0" u="none" strike="noStrike" baseline="0" dirty="0">
              <a:latin typeface="Calibri" panose="020F0502020204030204" pitchFamily="34" charset="0"/>
            </a:endParaRPr>
          </a:p>
          <a:p>
            <a:r>
              <a:rPr lang="cs-CZ" sz="1800" b="0" i="0" u="none" strike="noStrike" baseline="0" dirty="0">
                <a:latin typeface="Arial" panose="020B0604020202020204" pitchFamily="34" charset="0"/>
              </a:rPr>
              <a:t>•</a:t>
            </a:r>
            <a:r>
              <a:rPr lang="cs-CZ" sz="1800" b="1" i="0" u="none" strike="noStrike" baseline="0" dirty="0">
                <a:latin typeface="Calibri" panose="020F0502020204030204" pitchFamily="34" charset="0"/>
              </a:rPr>
              <a:t>oplotit </a:t>
            </a:r>
            <a:r>
              <a:rPr lang="cs-CZ" sz="1800" b="0" i="0" u="none" strike="noStrike" baseline="0" dirty="0">
                <a:latin typeface="Calibri" panose="020F0502020204030204" pitchFamily="34" charset="0"/>
              </a:rPr>
              <a:t>dětské hřiště či hřbitov;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rekonstruovat </a:t>
            </a:r>
            <a:r>
              <a:rPr lang="cs-CZ" sz="1800" b="1" i="0" u="none" strike="noStrike" baseline="0" dirty="0">
                <a:latin typeface="Calibri" panose="020F0502020204030204" pitchFamily="34" charset="0"/>
              </a:rPr>
              <a:t>chodník uprostřed hřbitova </a:t>
            </a:r>
            <a:r>
              <a:rPr lang="cs-CZ" sz="1800" b="0" i="0" u="none" strike="noStrike" baseline="0" dirty="0">
                <a:latin typeface="Calibri" panose="020F0502020204030204" pitchFamily="34" charset="0"/>
              </a:rPr>
              <a:t>(je považován za navazující prostranství); </a:t>
            </a:r>
          </a:p>
          <a:p>
            <a:r>
              <a:rPr lang="cs-CZ" sz="1800" b="0" i="0" u="none" strike="noStrike" baseline="0" dirty="0">
                <a:latin typeface="Arial" panose="020B0604020202020204" pitchFamily="34" charset="0"/>
              </a:rPr>
              <a:t>•</a:t>
            </a:r>
            <a:r>
              <a:rPr lang="cs-CZ" sz="1800" b="1" i="0" u="none" strike="noStrike" baseline="0" dirty="0">
                <a:latin typeface="Calibri" panose="020F0502020204030204" pitchFamily="34" charset="0"/>
              </a:rPr>
              <a:t>osvětlení </a:t>
            </a:r>
            <a:r>
              <a:rPr lang="cs-CZ" sz="1800" b="0" i="0" u="none" strike="noStrike" baseline="0" dirty="0">
                <a:latin typeface="Calibri" panose="020F0502020204030204" pitchFamily="34" charset="0"/>
              </a:rPr>
              <a:t>v návaznosti na podporovaná veřejná prostranství (např. osvětlení ulice, ve které se nachází obecní úřad),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stoly a lavičky jako </a:t>
            </a:r>
            <a:r>
              <a:rPr lang="cs-CZ" sz="1800" b="1" i="0" u="none" strike="noStrike" baseline="0" dirty="0">
                <a:latin typeface="Calibri" panose="020F0502020204030204" pitchFamily="34" charset="0"/>
              </a:rPr>
              <a:t>mobiliář, </a:t>
            </a:r>
            <a:endParaRPr lang="cs-CZ" sz="1800" b="0" i="0" u="none" strike="noStrike" baseline="0" dirty="0">
              <a:latin typeface="Calibri" panose="020F0502020204030204" pitchFamily="34" charset="0"/>
            </a:endParaRP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zatravnění a výsadba bylin a květin,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rekonstrukce pomníku - pomníkem se rozumí sochařské (a stavitelské) dílo určené k památce či uctění osob nebo událostí,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rekonstrukce chodníku na hřbitově, </a:t>
            </a:r>
          </a:p>
          <a:p>
            <a:endParaRPr lang="cs-CZ" dirty="0"/>
          </a:p>
        </p:txBody>
      </p:sp>
    </p:spTree>
    <p:extLst>
      <p:ext uri="{BB962C8B-B14F-4D97-AF65-F5344CB8AC3E}">
        <p14:creationId xmlns:p14="http://schemas.microsoft.com/office/powerpoint/2010/main" val="2489363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FB99F2-3A68-4F07-A8C1-7566B4E3BF04}"/>
              </a:ext>
            </a:extLst>
          </p:cNvPr>
          <p:cNvSpPr>
            <a:spLocks noGrp="1"/>
          </p:cNvSpPr>
          <p:nvPr>
            <p:ph type="title"/>
          </p:nvPr>
        </p:nvSpPr>
        <p:spPr/>
        <p:txBody>
          <a:bodyPr/>
          <a:lstStyle/>
          <a:p>
            <a:r>
              <a:rPr lang="cs-CZ" b="1" dirty="0">
                <a:latin typeface="Tw Cen MT Condensed" panose="020B0606020104020203" pitchFamily="34" charset="-18"/>
              </a:rPr>
              <a:t>NELZE podpořit: </a:t>
            </a:r>
            <a:br>
              <a:rPr lang="cs-CZ"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2630C952-97BC-4CCD-8EB5-524AA5557FC2}"/>
              </a:ext>
            </a:extLst>
          </p:cNvPr>
          <p:cNvSpPr>
            <a:spLocks noGrp="1"/>
          </p:cNvSpPr>
          <p:nvPr>
            <p:ph idx="1"/>
          </p:nvPr>
        </p:nvSpPr>
        <p:spPr/>
        <p:txBody>
          <a:bodyPr/>
          <a:lstStyle/>
          <a:p>
            <a:pPr algn="l"/>
            <a:endParaRPr lang="cs-CZ" sz="1800" b="0" i="0" u="none" strike="noStrike" baseline="0" dirty="0">
              <a:solidFill>
                <a:srgbClr val="000000"/>
              </a:solidFill>
              <a:latin typeface="Calibri" panose="020F0502020204030204" pitchFamily="34" charset="0"/>
            </a:endParaRPr>
          </a:p>
          <a:p>
            <a:r>
              <a:rPr lang="cs-CZ" sz="1800" b="1" i="0" u="none" strike="noStrike" baseline="0" dirty="0">
                <a:latin typeface="Calibri" panose="020F0502020204030204" pitchFamily="34" charset="0"/>
              </a:rPr>
              <a:t>oblast a) Veřejná prostranství </a:t>
            </a:r>
            <a:endParaRPr lang="cs-CZ" sz="1800" b="0" i="0" u="none" strike="noStrike" baseline="0" dirty="0">
              <a:latin typeface="Calibri" panose="020F0502020204030204" pitchFamily="34" charset="0"/>
            </a:endParaRP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Nástupiště zastávek veřejné dopravy,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sportoviště,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nákup/výsadba a ošetřování dřevin – stromy, keře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nová výstavba pomníků,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 Oplocení hřiště u MŠ a ZŠ !! – Záleží na tom, zda se jedná o veřejné prostranství navazující na objekt občanské vybavenosti (tzn. otevřené pro veřejnost), pokud ano, lze podpořit, jinak ne. </a:t>
            </a:r>
          </a:p>
          <a:p>
            <a:endParaRPr lang="cs-CZ" dirty="0"/>
          </a:p>
        </p:txBody>
      </p:sp>
    </p:spTree>
    <p:extLst>
      <p:ext uri="{BB962C8B-B14F-4D97-AF65-F5344CB8AC3E}">
        <p14:creationId xmlns:p14="http://schemas.microsoft.com/office/powerpoint/2010/main" val="1012276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BDF2AD-5955-4FDE-B2F3-81038099A617}"/>
              </a:ext>
            </a:extLst>
          </p:cNvPr>
          <p:cNvSpPr>
            <a:spLocks noGrp="1"/>
          </p:cNvSpPr>
          <p:nvPr>
            <p:ph type="title"/>
          </p:nvPr>
        </p:nvSpPr>
        <p:spPr/>
        <p:txBody>
          <a:bodyPr/>
          <a:lstStyle/>
          <a:p>
            <a:r>
              <a:rPr lang="cs-CZ" b="1" dirty="0">
                <a:latin typeface="Tw Cen MT Condensed" panose="020B0606020104020203" pitchFamily="34" charset="-18"/>
              </a:rPr>
              <a:t>Další Podmínky: </a:t>
            </a:r>
            <a:br>
              <a:rPr lang="cs-CZ"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BB9BD91B-C4FF-4B40-A173-D504025FB49B}"/>
              </a:ext>
            </a:extLst>
          </p:cNvPr>
          <p:cNvSpPr>
            <a:spLocks noGrp="1"/>
          </p:cNvSpPr>
          <p:nvPr>
            <p:ph idx="1"/>
          </p:nvPr>
        </p:nvSpPr>
        <p:spPr/>
        <p:txBody>
          <a:bodyPr/>
          <a:lstStyle/>
          <a:p>
            <a:pPr algn="l"/>
            <a:endParaRPr lang="cs-CZ" sz="1800" b="0" i="0" u="none" strike="noStrike" baseline="0" dirty="0">
              <a:solidFill>
                <a:srgbClr val="000000"/>
              </a:solidFill>
              <a:latin typeface="Calibri" panose="020F0502020204030204" pitchFamily="34" charset="0"/>
            </a:endParaRPr>
          </a:p>
          <a:p>
            <a:r>
              <a:rPr lang="pt-BR" sz="1800" b="0" i="0" u="none" strike="noStrike" baseline="0" dirty="0">
                <a:latin typeface="Calibri" panose="020F0502020204030204" pitchFamily="34" charset="0"/>
              </a:rPr>
              <a:t>a)Veřejná prostranství v obcích </a:t>
            </a:r>
          </a:p>
          <a:p>
            <a:r>
              <a:rPr lang="cs-CZ" sz="1800" b="0" i="0" u="none" strike="noStrike" baseline="0" dirty="0">
                <a:latin typeface="Calibri" panose="020F0502020204030204" pitchFamily="34" charset="0"/>
              </a:rPr>
              <a:t>-Projekty jsou prováděny v souladu s plány rozvoje obcí a vesnic ve venkovských oblastech a jejich základních služeb a jsou-li v souladu s příslušnou strategií místního rozvoje. </a:t>
            </a:r>
          </a:p>
          <a:p>
            <a:r>
              <a:rPr lang="cs-CZ" sz="1800" b="0" i="0" u="none" strike="noStrike" baseline="0" dirty="0">
                <a:latin typeface="Calibri" panose="020F0502020204030204" pitchFamily="34" charset="0"/>
              </a:rPr>
              <a:t>-Veřejné prostranství musí být součástí intravilánu obce </a:t>
            </a:r>
          </a:p>
          <a:p>
            <a:r>
              <a:rPr lang="cs-CZ" sz="1800" b="0" i="0" u="none" strike="noStrike" baseline="0" dirty="0">
                <a:latin typeface="Calibri" panose="020F0502020204030204" pitchFamily="34" charset="0"/>
              </a:rPr>
              <a:t>-Způsoby uspořádání vlastnických vztahů: Vlastnictví, spoluvlastnictví s min. 50 % podílem, věcné břemeno, právo stavby. </a:t>
            </a:r>
          </a:p>
          <a:p>
            <a:r>
              <a:rPr lang="cs-CZ" sz="1800" b="0" i="0" u="none" strike="noStrike" baseline="0" dirty="0">
                <a:latin typeface="Calibri" panose="020F0502020204030204" pitchFamily="34" charset="0"/>
              </a:rPr>
              <a:t>-Předmětem podpory jsou veřejná prostranství: náměstí, návsi, tržiště a dále navazující prostranství obecního úřadu, pošty, kostela, hřbitova, železniční stanice a nebo dalších objektů občanské vybavenosti. Navazující prostranství dalších objektů občanské vybavenosti lze podpořit za podmínky, že jsou tyto objekty ve vlastnictví obce. </a:t>
            </a:r>
          </a:p>
          <a:p>
            <a:endParaRPr lang="cs-CZ" dirty="0"/>
          </a:p>
        </p:txBody>
      </p:sp>
    </p:spTree>
    <p:extLst>
      <p:ext uri="{BB962C8B-B14F-4D97-AF65-F5344CB8AC3E}">
        <p14:creationId xmlns:p14="http://schemas.microsoft.com/office/powerpoint/2010/main" val="3551629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3E7CD5-AFB0-4BDF-8B0E-B3F6C811F911}"/>
              </a:ext>
            </a:extLst>
          </p:cNvPr>
          <p:cNvSpPr>
            <a:spLocks noGrp="1"/>
          </p:cNvSpPr>
          <p:nvPr>
            <p:ph type="title"/>
          </p:nvPr>
        </p:nvSpPr>
        <p:spPr/>
        <p:txBody>
          <a:bodyPr>
            <a:noAutofit/>
          </a:bodyPr>
          <a:lstStyle/>
          <a:p>
            <a:br>
              <a:rPr lang="cs-CZ" b="1" i="0" u="none" strike="noStrike" baseline="0" dirty="0">
                <a:latin typeface="Tw Cen MT Condensed" panose="020B0606020104020203" pitchFamily="34" charset="-18"/>
              </a:rPr>
            </a:br>
            <a:r>
              <a:rPr lang="cs-CZ" b="1" i="0" u="none" strike="noStrike" baseline="0" dirty="0" err="1">
                <a:latin typeface="Tw Cen MT Condensed" panose="020B0606020104020203" pitchFamily="34" charset="-18"/>
              </a:rPr>
              <a:t>Fiche</a:t>
            </a:r>
            <a:r>
              <a:rPr lang="cs-CZ" b="1" i="0" u="none" strike="noStrike" baseline="0" dirty="0">
                <a:latin typeface="Tw Cen MT Condensed" panose="020B0606020104020203" pitchFamily="34" charset="-18"/>
              </a:rPr>
              <a:t> 5 Základní služby a obnova vesnic ve venkovských oblastech g) Stezky</a:t>
            </a:r>
            <a:endParaRPr lang="cs-CZ" dirty="0">
              <a:latin typeface="Tw Cen MT Condensed" panose="020B0606020104020203" pitchFamily="34" charset="-18"/>
            </a:endParaRPr>
          </a:p>
        </p:txBody>
      </p:sp>
      <p:sp>
        <p:nvSpPr>
          <p:cNvPr id="3" name="Zástupný obsah 2">
            <a:extLst>
              <a:ext uri="{FF2B5EF4-FFF2-40B4-BE49-F238E27FC236}">
                <a16:creationId xmlns:a16="http://schemas.microsoft.com/office/drawing/2014/main" id="{51C5AE87-6C07-4E77-9082-B12FAD8D3DC9}"/>
              </a:ext>
            </a:extLst>
          </p:cNvPr>
          <p:cNvSpPr>
            <a:spLocks noGrp="1"/>
          </p:cNvSpPr>
          <p:nvPr>
            <p:ph idx="1"/>
          </p:nvPr>
        </p:nvSpPr>
        <p:spPr/>
        <p:txBody>
          <a:bodyPr>
            <a:normAutofit lnSpcReduction="10000"/>
          </a:bodyPr>
          <a:lstStyle/>
          <a:p>
            <a:pPr algn="l"/>
            <a:endParaRPr lang="cs-CZ" sz="1800" b="0" i="0" u="none" strike="noStrike" baseline="0" dirty="0">
              <a:solidFill>
                <a:srgbClr val="000000"/>
              </a:solidFill>
              <a:latin typeface="Calibri" panose="020F0502020204030204" pitchFamily="34" charset="0"/>
            </a:endParaRPr>
          </a:p>
          <a:p>
            <a:r>
              <a:rPr lang="cs-CZ" sz="1800" b="0" i="0" u="none" strike="noStrike" baseline="0" dirty="0">
                <a:solidFill>
                  <a:srgbClr val="000000"/>
                </a:solidFill>
                <a:latin typeface="Calibri" panose="020F0502020204030204" pitchFamily="34" charset="0"/>
              </a:rPr>
              <a:t>Projekt lze realizovat mimo PUPFL a intravilán obce (výjimkou je značení v intravilánu)</a:t>
            </a:r>
          </a:p>
          <a:p>
            <a:r>
              <a:rPr lang="cs-CZ" sz="1800" dirty="0">
                <a:solidFill>
                  <a:srgbClr val="000000"/>
                </a:solidFill>
                <a:latin typeface="Calibri" panose="020F0502020204030204" pitchFamily="34" charset="0"/>
              </a:rPr>
              <a:t>Projekt nesmí zakládat veřejnou podporu</a:t>
            </a:r>
            <a:endParaRPr lang="cs-CZ" sz="1800" b="0" i="0" u="none" strike="noStrike" baseline="0" dirty="0">
              <a:solidFill>
                <a:srgbClr val="000000"/>
              </a:solidFill>
              <a:latin typeface="Calibri" panose="020F0502020204030204" pitchFamily="34" charset="0"/>
            </a:endParaRPr>
          </a:p>
          <a:p>
            <a:r>
              <a:rPr lang="cs-CZ" sz="1800" dirty="0">
                <a:solidFill>
                  <a:srgbClr val="000000"/>
                </a:solidFill>
                <a:latin typeface="Calibri" panose="020F0502020204030204" pitchFamily="34" charset="0"/>
              </a:rPr>
              <a:t>Předmět dotace musí být budován ve veřejném zájmu, musí být přístupný veřejnosti a v rámci vázanosti projektu na účel nesmí být jeho užívání zpoplatněno</a:t>
            </a:r>
            <a:endParaRPr lang="cs-CZ" sz="1800" b="0" i="0" u="none" strike="noStrike" baseline="0" dirty="0">
              <a:solidFill>
                <a:srgbClr val="000000"/>
              </a:solidFill>
              <a:latin typeface="Calibri" panose="020F0502020204030204" pitchFamily="34" charset="0"/>
            </a:endParaRPr>
          </a:p>
          <a:p>
            <a:r>
              <a:rPr lang="cs-CZ" sz="1800" b="1" i="0" u="none" strike="noStrike" baseline="0" dirty="0">
                <a:solidFill>
                  <a:srgbClr val="000000"/>
                </a:solidFill>
                <a:latin typeface="Calibri" panose="020F0502020204030204" pitchFamily="34" charset="0"/>
              </a:rPr>
              <a:t>Nezpůsobilé výdaje: cyklostezky, </a:t>
            </a:r>
            <a:r>
              <a:rPr lang="cs-CZ" sz="1800" b="1" i="0" u="none" strike="noStrike" baseline="0" dirty="0" err="1">
                <a:solidFill>
                  <a:srgbClr val="000000"/>
                </a:solidFill>
                <a:latin typeface="Calibri" panose="020F0502020204030204" pitchFamily="34" charset="0"/>
              </a:rPr>
              <a:t>singletreky</a:t>
            </a:r>
            <a:r>
              <a:rPr lang="cs-CZ" sz="1800" b="1" i="0" u="none" strike="noStrike" baseline="0" dirty="0">
                <a:solidFill>
                  <a:srgbClr val="000000"/>
                </a:solidFill>
                <a:latin typeface="Calibri" panose="020F0502020204030204" pitchFamily="34" charset="0"/>
              </a:rPr>
              <a:t>, in-line dráhy, </a:t>
            </a:r>
            <a:r>
              <a:rPr lang="cs-CZ" sz="1800" b="1" i="0" u="none" strike="noStrike" baseline="0" dirty="0" err="1">
                <a:solidFill>
                  <a:srgbClr val="000000"/>
                </a:solidFill>
                <a:latin typeface="Calibri" panose="020F0502020204030204" pitchFamily="34" charset="0"/>
              </a:rPr>
              <a:t>ferrata</a:t>
            </a:r>
            <a:endParaRPr lang="cs-CZ" sz="1800" b="1" i="0" u="none" strike="noStrike" baseline="0" dirty="0">
              <a:solidFill>
                <a:srgbClr val="000000"/>
              </a:solidFill>
              <a:latin typeface="Calibri" panose="020F0502020204030204" pitchFamily="34" charset="0"/>
            </a:endParaRPr>
          </a:p>
          <a:p>
            <a:r>
              <a:rPr lang="cs-CZ" sz="1800" b="0" i="0" u="none" strike="noStrike" baseline="0" dirty="0">
                <a:solidFill>
                  <a:srgbClr val="000000"/>
                </a:solidFill>
                <a:latin typeface="Calibri" panose="020F0502020204030204" pitchFamily="34" charset="0"/>
              </a:rPr>
              <a:t>V případě značení je nutné doložit alespoň souhlas vlastníků s realizací projektu</a:t>
            </a:r>
          </a:p>
          <a:p>
            <a:r>
              <a:rPr lang="cs-CZ" sz="1800" b="0" i="0" u="none" strike="noStrike" baseline="0" dirty="0">
                <a:solidFill>
                  <a:srgbClr val="000000"/>
                </a:solidFill>
                <a:latin typeface="Calibri" panose="020F0502020204030204" pitchFamily="34" charset="0"/>
              </a:rPr>
              <a:t>V případě realizace projektu na zvláště chráněném území (ZCHÚ) nebo v lokalitě soustavy Natura 2000 se nejedná o stezku interpretující chráněné území nebo předmět ochrany ZCHÚ</a:t>
            </a:r>
          </a:p>
          <a:p>
            <a:r>
              <a:rPr lang="cs-CZ" sz="1800" dirty="0">
                <a:solidFill>
                  <a:srgbClr val="000000"/>
                </a:solidFill>
                <a:latin typeface="Calibri" panose="020F0502020204030204" pitchFamily="34" charset="0"/>
              </a:rPr>
              <a:t>Přípustné způsoby uspořádání právních vztahů k nemovitostem, na kterých jsou realizovány stavební výdaje: vlastnictví, spoluvlastnictví s min. 50% spoluvlastnickým podílem, věcné břemeno a právo stavby</a:t>
            </a:r>
            <a:endParaRPr lang="cs-CZ" sz="1800" b="0" i="0" u="none" strike="noStrike" baseline="0" dirty="0">
              <a:solidFill>
                <a:srgbClr val="000000"/>
              </a:solidFill>
              <a:latin typeface="Calibri" panose="020F0502020204030204" pitchFamily="34" charset="0"/>
            </a:endParaRPr>
          </a:p>
          <a:p>
            <a:endParaRPr lang="cs-CZ" dirty="0"/>
          </a:p>
        </p:txBody>
      </p:sp>
    </p:spTree>
    <p:extLst>
      <p:ext uri="{BB962C8B-B14F-4D97-AF65-F5344CB8AC3E}">
        <p14:creationId xmlns:p14="http://schemas.microsoft.com/office/powerpoint/2010/main" val="1554965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F4D6D7-0A7D-4F5F-AFDB-4DDF86274593}"/>
              </a:ext>
            </a:extLst>
          </p:cNvPr>
          <p:cNvSpPr>
            <a:spLocks noGrp="1"/>
          </p:cNvSpPr>
          <p:nvPr>
            <p:ph type="title"/>
          </p:nvPr>
        </p:nvSpPr>
        <p:spPr/>
        <p:txBody>
          <a:bodyPr/>
          <a:lstStyle/>
          <a:p>
            <a:r>
              <a:rPr lang="cs-CZ" b="1" dirty="0">
                <a:solidFill>
                  <a:srgbClr val="000000"/>
                </a:solidFill>
                <a:latin typeface="Tw Cen MT Condensed" panose="020B0606020104020203" pitchFamily="34" charset="-18"/>
              </a:rPr>
              <a:t>Způsobilé výdaje</a:t>
            </a:r>
            <a:br>
              <a:rPr lang="cs-CZ" dirty="0">
                <a:solidFill>
                  <a:srgbClr val="000000"/>
                </a:solidFill>
                <a:latin typeface="Tw Cen MT Condensed" panose="020B0606020104020203" pitchFamily="34" charset="-18"/>
              </a:rPr>
            </a:br>
            <a:r>
              <a:rPr lang="cs-CZ" b="1" dirty="0">
                <a:solidFill>
                  <a:srgbClr val="000000"/>
                </a:solidFill>
                <a:latin typeface="Tw Cen MT Condensed" panose="020B0606020104020203" pitchFamily="34" charset="-18"/>
              </a:rPr>
              <a:t>g) stezky</a:t>
            </a:r>
            <a:endParaRPr lang="cs-CZ" b="1" dirty="0">
              <a:latin typeface="Tw Cen MT Condensed" panose="020B0606020104020203" pitchFamily="34" charset="-18"/>
            </a:endParaRPr>
          </a:p>
        </p:txBody>
      </p:sp>
      <p:sp>
        <p:nvSpPr>
          <p:cNvPr id="3" name="Zástupný obsah 2">
            <a:extLst>
              <a:ext uri="{FF2B5EF4-FFF2-40B4-BE49-F238E27FC236}">
                <a16:creationId xmlns:a16="http://schemas.microsoft.com/office/drawing/2014/main" id="{2A7AB4C8-4551-480D-B96E-D15F223D8FCD}"/>
              </a:ext>
            </a:extLst>
          </p:cNvPr>
          <p:cNvSpPr>
            <a:spLocks noGrp="1"/>
          </p:cNvSpPr>
          <p:nvPr>
            <p:ph idx="1"/>
          </p:nvPr>
        </p:nvSpPr>
        <p:spPr/>
        <p:txBody>
          <a:bodyPr/>
          <a:lstStyle/>
          <a:p>
            <a:pPr algn="l"/>
            <a:endParaRPr lang="cs-CZ" sz="1800" b="0" i="0" u="none" strike="noStrike" baseline="0" dirty="0">
              <a:solidFill>
                <a:srgbClr val="000000"/>
              </a:solidFill>
              <a:latin typeface="Calibri" panose="020F0502020204030204" pitchFamily="34" charset="0"/>
            </a:endParaRPr>
          </a:p>
          <a:p>
            <a:r>
              <a:rPr lang="cs-CZ" sz="1800" b="0" i="0" u="none" strike="noStrike" baseline="0" dirty="0">
                <a:solidFill>
                  <a:srgbClr val="000000"/>
                </a:solidFill>
                <a:latin typeface="Calibri" panose="020F0502020204030204" pitchFamily="34" charset="0"/>
              </a:rPr>
              <a:t>◦Výstavba/rekonstrukce a rozšíření pěších a lyžařských stezek, </a:t>
            </a:r>
            <a:r>
              <a:rPr lang="cs-CZ" sz="1800" b="0" i="0" u="none" strike="noStrike" baseline="0" dirty="0" err="1">
                <a:solidFill>
                  <a:srgbClr val="000000"/>
                </a:solidFill>
                <a:latin typeface="Calibri" panose="020F0502020204030204" pitchFamily="34" charset="0"/>
              </a:rPr>
              <a:t>hipostezeka</a:t>
            </a:r>
            <a:r>
              <a:rPr lang="cs-CZ" sz="1800" b="0" i="0" u="none" strike="noStrike" baseline="0" dirty="0">
                <a:solidFill>
                  <a:srgbClr val="000000"/>
                </a:solidFill>
                <a:latin typeface="Calibri" panose="020F0502020204030204" pitchFamily="34" charset="0"/>
              </a:rPr>
              <a:t> tematických stezek, jejich značení, směrové a informační tabule či interaktivní prvky</a:t>
            </a:r>
          </a:p>
          <a:p>
            <a:r>
              <a:rPr lang="cs-CZ" sz="1800" b="0" i="0" u="none" strike="noStrike" baseline="0" dirty="0">
                <a:solidFill>
                  <a:srgbClr val="000000"/>
                </a:solidFill>
                <a:latin typeface="Calibri" panose="020F0502020204030204" pitchFamily="34" charset="0"/>
              </a:rPr>
              <a:t>◦Stavební výdaje související s danou stezkou –zřizování odpočinkových stanovišť, přístřešků, výstavba herních a naučných prvků, fitness prvků, budování a zpevnění mostků, lávek, vyhlídky, zábradlí, úvaziště pro koně a případně další stavební výdaje související s danou stezkou</a:t>
            </a:r>
          </a:p>
          <a:p>
            <a:r>
              <a:rPr lang="cs-CZ" sz="1800" b="0" i="0" u="none" strike="noStrike" baseline="0" dirty="0">
                <a:solidFill>
                  <a:srgbClr val="000000"/>
                </a:solidFill>
                <a:latin typeface="Calibri" panose="020F0502020204030204" pitchFamily="34" charset="0"/>
              </a:rPr>
              <a:t>◦Doplňující výdaje jsou součást projektu a tvoří max. 30% projektu (zařízení k odkládání odpadků, veřejné toalety)</a:t>
            </a:r>
          </a:p>
          <a:p>
            <a:r>
              <a:rPr lang="cs-CZ" sz="1800" b="0" i="0" u="none" strike="noStrike" baseline="0" dirty="0">
                <a:solidFill>
                  <a:srgbClr val="000000"/>
                </a:solidFill>
                <a:latin typeface="Calibri" panose="020F0502020204030204" pitchFamily="34" charset="0"/>
              </a:rPr>
              <a:t>◦Nákup nemovitosti</a:t>
            </a:r>
          </a:p>
          <a:p>
            <a:endParaRPr lang="cs-CZ" dirty="0"/>
          </a:p>
        </p:txBody>
      </p:sp>
    </p:spTree>
    <p:extLst>
      <p:ext uri="{BB962C8B-B14F-4D97-AF65-F5344CB8AC3E}">
        <p14:creationId xmlns:p14="http://schemas.microsoft.com/office/powerpoint/2010/main" val="1687882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2375E7-2F7F-4992-AFF5-BFCE934E2C82}"/>
              </a:ext>
            </a:extLst>
          </p:cNvPr>
          <p:cNvSpPr>
            <a:spLocks noGrp="1"/>
          </p:cNvSpPr>
          <p:nvPr>
            <p:ph type="title"/>
          </p:nvPr>
        </p:nvSpPr>
        <p:spPr/>
        <p:txBody>
          <a:bodyPr/>
          <a:lstStyle/>
          <a:p>
            <a:r>
              <a:rPr lang="cs-CZ" b="1" dirty="0">
                <a:latin typeface="Tw Cen MT Condensed" panose="020B0606020104020203" pitchFamily="34" charset="-18"/>
              </a:rPr>
              <a:t>Přílohy Žádosti o dotaci </a:t>
            </a:r>
            <a:br>
              <a:rPr lang="cs-CZ"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6BE4200D-25C1-4135-946D-99AEBC32949E}"/>
              </a:ext>
            </a:extLst>
          </p:cNvPr>
          <p:cNvSpPr>
            <a:spLocks noGrp="1"/>
          </p:cNvSpPr>
          <p:nvPr>
            <p:ph idx="1"/>
          </p:nvPr>
        </p:nvSpPr>
        <p:spPr/>
        <p:txBody>
          <a:bodyPr>
            <a:normAutofit fontScale="62500" lnSpcReduction="20000"/>
          </a:bodyPr>
          <a:lstStyle/>
          <a:p>
            <a:pPr algn="l"/>
            <a:endParaRPr lang="cs-CZ" sz="1800" b="0" i="0" u="none" strike="noStrike" baseline="0" dirty="0">
              <a:solidFill>
                <a:srgbClr val="000000"/>
              </a:solidFill>
              <a:latin typeface="Calibri" panose="020F0502020204030204" pitchFamily="34" charset="0"/>
            </a:endParaRPr>
          </a:p>
          <a:p>
            <a:r>
              <a:rPr lang="cs-CZ" sz="1800" b="1" i="0" u="none" strike="noStrike" baseline="0" dirty="0">
                <a:latin typeface="Calibri" panose="020F0502020204030204" pitchFamily="34" charset="0"/>
              </a:rPr>
              <a:t>Základní služby a obnova vesnic ve venkovských oblastech </a:t>
            </a:r>
            <a:endParaRPr lang="cs-CZ" sz="1800" b="0" i="0" u="none" strike="noStrike" baseline="0" dirty="0">
              <a:latin typeface="Calibri" panose="020F0502020204030204" pitchFamily="34" charset="0"/>
            </a:endParaRPr>
          </a:p>
          <a:p>
            <a:r>
              <a:rPr lang="pt-BR" sz="1800" b="1" i="0" u="none" strike="noStrike" baseline="0" dirty="0">
                <a:latin typeface="Calibri" panose="020F0502020204030204" pitchFamily="34" charset="0"/>
              </a:rPr>
              <a:t>a)Veřejná prostranství v obcích</a:t>
            </a:r>
            <a:r>
              <a:rPr lang="cs-CZ" sz="1800" b="1" i="0" u="none" strike="noStrike" baseline="0" dirty="0">
                <a:latin typeface="Calibri" panose="020F0502020204030204" pitchFamily="34" charset="0"/>
              </a:rPr>
              <a:t>;</a:t>
            </a:r>
            <a:r>
              <a:rPr lang="pt-BR" sz="1800" b="1" i="0" u="none" strike="noStrike" baseline="0" dirty="0">
                <a:latin typeface="Calibri" panose="020F0502020204030204" pitchFamily="34" charset="0"/>
              </a:rPr>
              <a:t> </a:t>
            </a:r>
            <a:r>
              <a:rPr lang="cs-CZ" sz="1800" b="1" i="0" u="none" strike="noStrike" baseline="0" dirty="0">
                <a:latin typeface="Calibri" panose="020F0502020204030204" pitchFamily="34" charset="0"/>
              </a:rPr>
              <a:t>g) Stezky</a:t>
            </a:r>
            <a:endParaRPr lang="pt-BR" sz="1800" b="0" i="0" u="none" strike="noStrike" baseline="0" dirty="0">
              <a:latin typeface="Calibri" panose="020F0502020204030204" pitchFamily="34" charset="0"/>
            </a:endParaRPr>
          </a:p>
          <a:p>
            <a:endParaRPr lang="cs-CZ" sz="1800" b="0" i="0" u="none" strike="noStrike" baseline="0" dirty="0">
              <a:latin typeface="Calibri" panose="020F0502020204030204" pitchFamily="34" charset="0"/>
            </a:endParaRP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Povolení stavebního úřadu (v případě stavebních úprav)- prostá kopie, pokud stavební povolení není potřeba, tak doložit vyjádření stavebního úřadu, že není vyžadováno,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Projektová dokumentace (pokud projekt podléhá řízení stavebního úřadu) – prostá kopie,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Půdorys stavby v odpovídajícím měřítku s vyznačením rozměrů stavby – prostá kopie,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Katastrální mapa s vyznačením lokalizace předmětu projektu (netýká se mobilních strojů). Budou patrná čísla pozemků, hranice pozemků, název KÚ, měřítko mapy + výpis z KN (ne starší 3 měsíců k datu podání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 prostá kopie,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Znalecký posudek při nákupu nemovitosti – prostá kopie,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Fotodokumentace aktuálního stavu místa realizace projektu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Prohlášení o realizaci projektu v souladu s plánem/programem rozvoje obce (strategického rozvojového dokumentu) (Příloha je dostupná na stránkách MAS u 5. Výzvy PRV sekce dokumenty) + výňatek z plánu, kde bude zmiňována problematika předmětu dotace – Prohlášení o souladu je na </a:t>
            </a:r>
            <a:r>
              <a:rPr lang="cs-CZ" sz="1800" b="0" i="0" u="none" strike="noStrike" baseline="0" dirty="0">
                <a:latin typeface="Calibri" panose="020F0502020204030204" pitchFamily="34" charset="0"/>
                <a:hlinkClick r:id="rId2"/>
              </a:rPr>
              <a:t>www.maskrkonose.cz</a:t>
            </a:r>
            <a:endParaRPr lang="cs-CZ" sz="1800" b="0" i="0" u="none" strike="noStrike" baseline="0" dirty="0">
              <a:latin typeface="Calibri" panose="020F0502020204030204" pitchFamily="34" charset="0"/>
            </a:endParaRP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V případě, že žadatel požaduje bodové zvýhodnění za jednotlivá preferenční kritéria, doloží požadované dokumenty v souladu s </a:t>
            </a:r>
            <a:r>
              <a:rPr lang="cs-CZ" sz="1800" b="0" i="0" u="none" strike="noStrike" baseline="0" dirty="0" err="1">
                <a:latin typeface="Calibri" panose="020F0502020204030204" pitchFamily="34" charset="0"/>
              </a:rPr>
              <a:t>Fichí</a:t>
            </a:r>
            <a:r>
              <a:rPr lang="cs-CZ" sz="1800" b="0" i="0" u="none" strike="noStrike" baseline="0" dirty="0">
                <a:latin typeface="Calibri" panose="020F0502020204030204" pitchFamily="34" charset="0"/>
              </a:rPr>
              <a:t> 5</a:t>
            </a:r>
          </a:p>
          <a:p>
            <a:endParaRPr lang="cs-CZ" dirty="0"/>
          </a:p>
        </p:txBody>
      </p:sp>
    </p:spTree>
    <p:extLst>
      <p:ext uri="{BB962C8B-B14F-4D97-AF65-F5344CB8AC3E}">
        <p14:creationId xmlns:p14="http://schemas.microsoft.com/office/powerpoint/2010/main" val="1827287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04B1D7-A2AB-44FE-B5BA-C115067CFF86}"/>
              </a:ext>
            </a:extLst>
          </p:cNvPr>
          <p:cNvSpPr>
            <a:spLocks noGrp="1"/>
          </p:cNvSpPr>
          <p:nvPr>
            <p:ph type="title"/>
          </p:nvPr>
        </p:nvSpPr>
        <p:spPr/>
        <p:txBody>
          <a:bodyPr/>
          <a:lstStyle/>
          <a:p>
            <a:r>
              <a:rPr lang="cs-CZ" b="1" dirty="0">
                <a:latin typeface="Tw Cen MT Condensed" panose="020B0606020104020203" pitchFamily="34" charset="-18"/>
              </a:rPr>
              <a:t>Žádost o dotaci (</a:t>
            </a:r>
            <a:r>
              <a:rPr lang="cs-CZ" b="1" dirty="0" err="1">
                <a:latin typeface="Tw Cen MT Condensed" panose="020B0606020104020203" pitchFamily="34" charset="-18"/>
              </a:rPr>
              <a:t>ŽoD</a:t>
            </a:r>
            <a:r>
              <a:rPr lang="cs-CZ" b="1" dirty="0">
                <a:latin typeface="Tw Cen MT Condensed" panose="020B0606020104020203" pitchFamily="34" charset="-18"/>
              </a:rPr>
              <a:t>) </a:t>
            </a:r>
            <a:br>
              <a:rPr lang="cs-CZ"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CE3A2B85-A0B0-42C9-9505-9505BAF75A98}"/>
              </a:ext>
            </a:extLst>
          </p:cNvPr>
          <p:cNvSpPr>
            <a:spLocks noGrp="1"/>
          </p:cNvSpPr>
          <p:nvPr>
            <p:ph idx="1"/>
          </p:nvPr>
        </p:nvSpPr>
        <p:spPr/>
        <p:txBody>
          <a:bodyPr/>
          <a:lstStyle/>
          <a:p>
            <a:pPr algn="l"/>
            <a:endParaRPr lang="cs-CZ" sz="1800" b="0" i="0" u="none" strike="noStrike" baseline="0" dirty="0">
              <a:solidFill>
                <a:srgbClr val="000000"/>
              </a:solidFill>
              <a:latin typeface="Calibri" panose="020F0502020204030204" pitchFamily="34" charset="0"/>
            </a:endParaRP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se podává samostatně za každou </a:t>
            </a:r>
            <a:r>
              <a:rPr lang="cs-CZ" sz="1800" b="0" i="0" u="none" strike="noStrike" baseline="0" dirty="0" err="1">
                <a:latin typeface="Calibri" panose="020F0502020204030204" pitchFamily="34" charset="0"/>
              </a:rPr>
              <a:t>Fichi</a:t>
            </a:r>
            <a:r>
              <a:rPr lang="cs-CZ" sz="1800" b="0" i="0" u="none" strike="noStrike" baseline="0" dirty="0">
                <a:latin typeface="Calibri" panose="020F0502020204030204" pitchFamily="34" charset="0"/>
              </a:rPr>
              <a:t>,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nelze kombinovat různé režimy podpory - v případě článku 20 bude možné v dané výzvě MAS odeslat pouze jednu Žádost o dotaci konkrétního žadatele v rámci jednoho režimu podpory,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skutečnosti, které žadatel uvedl do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a získal za ně body, jsou závazné od data podání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na MAS do konce lhůty vázanosti projektu na účel,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formulář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se generuje na Portálu farmáře,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datum podání Žádosti o dotaci na MAS se považuje datum podání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na Portál farmáře. </a:t>
            </a:r>
          </a:p>
          <a:p>
            <a:endParaRPr lang="cs-CZ" dirty="0"/>
          </a:p>
        </p:txBody>
      </p:sp>
    </p:spTree>
    <p:extLst>
      <p:ext uri="{BB962C8B-B14F-4D97-AF65-F5344CB8AC3E}">
        <p14:creationId xmlns:p14="http://schemas.microsoft.com/office/powerpoint/2010/main" val="2685093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BAC332-A378-452C-A256-530152C1CC4A}"/>
              </a:ext>
            </a:extLst>
          </p:cNvPr>
          <p:cNvSpPr>
            <a:spLocks noGrp="1"/>
          </p:cNvSpPr>
          <p:nvPr>
            <p:ph type="title"/>
          </p:nvPr>
        </p:nvSpPr>
        <p:spPr/>
        <p:txBody>
          <a:bodyPr/>
          <a:lstStyle/>
          <a:p>
            <a:r>
              <a:rPr lang="cs-CZ" b="1" dirty="0">
                <a:latin typeface="Tw Cen MT Condensed" panose="020B0606020104020203" pitchFamily="34" charset="-18"/>
              </a:rPr>
              <a:t>Podání Žádosti o dotaci </a:t>
            </a:r>
            <a:br>
              <a:rPr lang="cs-CZ"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1D1406E1-9E0E-421F-802F-36A8C7FB6384}"/>
              </a:ext>
            </a:extLst>
          </p:cNvPr>
          <p:cNvSpPr>
            <a:spLocks noGrp="1"/>
          </p:cNvSpPr>
          <p:nvPr>
            <p:ph idx="1"/>
          </p:nvPr>
        </p:nvSpPr>
        <p:spPr/>
        <p:txBody>
          <a:bodyPr/>
          <a:lstStyle/>
          <a:p>
            <a:pPr algn="l"/>
            <a:endParaRPr lang="cs-CZ" sz="1800" b="0" i="0" u="none" strike="noStrike" baseline="0" dirty="0">
              <a:solidFill>
                <a:srgbClr val="000000"/>
              </a:solidFill>
              <a:latin typeface="Calibri" panose="020F0502020204030204" pitchFamily="34" charset="0"/>
            </a:endParaRPr>
          </a:p>
          <a:p>
            <a:r>
              <a:rPr lang="cs-CZ" sz="1800" b="0" i="0" u="none" strike="noStrike" baseline="0" dirty="0">
                <a:latin typeface="Calibri" panose="020F0502020204030204" pitchFamily="34" charset="0"/>
              </a:rPr>
              <a:t>Portál farmáře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základní komunikační nástroj se SZIF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http://www.szif.cz/cs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Komunikace s MAS – osobní jednání, e-mail</a:t>
            </a:r>
          </a:p>
          <a:p>
            <a:endParaRPr lang="cs-CZ" dirty="0"/>
          </a:p>
        </p:txBody>
      </p:sp>
    </p:spTree>
    <p:extLst>
      <p:ext uri="{BB962C8B-B14F-4D97-AF65-F5344CB8AC3E}">
        <p14:creationId xmlns:p14="http://schemas.microsoft.com/office/powerpoint/2010/main" val="4183714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25D774-2B9C-470A-B275-0A2B4B82E12B}"/>
              </a:ext>
            </a:extLst>
          </p:cNvPr>
          <p:cNvSpPr>
            <a:spLocks noGrp="1"/>
          </p:cNvSpPr>
          <p:nvPr>
            <p:ph type="title"/>
          </p:nvPr>
        </p:nvSpPr>
        <p:spPr/>
        <p:txBody>
          <a:bodyPr/>
          <a:lstStyle/>
          <a:p>
            <a:r>
              <a:rPr lang="cs-CZ" b="1" dirty="0">
                <a:latin typeface="Tw Cen MT Condensed" panose="020B0606020104020203" pitchFamily="34" charset="-18"/>
              </a:rPr>
              <a:t>Podání Žádosti o dotaci </a:t>
            </a:r>
            <a:br>
              <a:rPr lang="cs-CZ"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310DDF78-7B44-4385-9292-3F9B5677A176}"/>
              </a:ext>
            </a:extLst>
          </p:cNvPr>
          <p:cNvSpPr>
            <a:spLocks noGrp="1"/>
          </p:cNvSpPr>
          <p:nvPr>
            <p:ph idx="1"/>
          </p:nvPr>
        </p:nvSpPr>
        <p:spPr/>
        <p:txBody>
          <a:bodyPr/>
          <a:lstStyle/>
          <a:p>
            <a:pPr algn="l"/>
            <a:endParaRPr lang="cs-CZ" sz="1800" b="0" i="0" u="none" strike="noStrike" baseline="0" dirty="0">
              <a:solidFill>
                <a:srgbClr val="000000"/>
              </a:solidFill>
              <a:latin typeface="Calibri" panose="020F0502020204030204" pitchFamily="34" charset="0"/>
            </a:endParaRP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Postup zřízení přístupu na Portál farmáře </a:t>
            </a:r>
          </a:p>
          <a:p>
            <a:pPr algn="l"/>
            <a:endParaRPr lang="cs-CZ" sz="1800" b="0" i="0" u="none" strike="noStrike" baseline="0" dirty="0">
              <a:solidFill>
                <a:srgbClr val="000000"/>
              </a:solidFill>
              <a:latin typeface="Calibri" panose="020F0502020204030204" pitchFamily="34" charset="0"/>
            </a:endParaRPr>
          </a:p>
        </p:txBody>
      </p:sp>
      <p:pic>
        <p:nvPicPr>
          <p:cNvPr id="5" name="Obrázek 4">
            <a:extLst>
              <a:ext uri="{FF2B5EF4-FFF2-40B4-BE49-F238E27FC236}">
                <a16:creationId xmlns:a16="http://schemas.microsoft.com/office/drawing/2014/main" id="{6AE6C2CE-3FEE-4BB1-BBF4-1E082ABDA370}"/>
              </a:ext>
            </a:extLst>
          </p:cNvPr>
          <p:cNvPicPr>
            <a:picLocks noChangeAspect="1"/>
          </p:cNvPicPr>
          <p:nvPr/>
        </p:nvPicPr>
        <p:blipFill>
          <a:blip r:embed="rId2"/>
          <a:stretch>
            <a:fillRect/>
          </a:stretch>
        </p:blipFill>
        <p:spPr>
          <a:xfrm>
            <a:off x="6761825" y="1335024"/>
            <a:ext cx="4823534" cy="5805787"/>
          </a:xfrm>
          <a:prstGeom prst="rect">
            <a:avLst/>
          </a:prstGeom>
        </p:spPr>
      </p:pic>
    </p:spTree>
    <p:extLst>
      <p:ext uri="{BB962C8B-B14F-4D97-AF65-F5344CB8AC3E}">
        <p14:creationId xmlns:p14="http://schemas.microsoft.com/office/powerpoint/2010/main" val="238573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06E364-2994-44C3-809D-29511FE6184F}"/>
              </a:ext>
            </a:extLst>
          </p:cNvPr>
          <p:cNvSpPr>
            <a:spLocks noGrp="1"/>
          </p:cNvSpPr>
          <p:nvPr>
            <p:ph type="title"/>
          </p:nvPr>
        </p:nvSpPr>
        <p:spPr/>
        <p:txBody>
          <a:bodyPr/>
          <a:lstStyle/>
          <a:p>
            <a:r>
              <a:rPr lang="cs-CZ" b="1" dirty="0"/>
              <a:t>Program semináře</a:t>
            </a:r>
          </a:p>
        </p:txBody>
      </p:sp>
      <p:sp>
        <p:nvSpPr>
          <p:cNvPr id="3" name="Zástupný obsah 2">
            <a:extLst>
              <a:ext uri="{FF2B5EF4-FFF2-40B4-BE49-F238E27FC236}">
                <a16:creationId xmlns:a16="http://schemas.microsoft.com/office/drawing/2014/main" id="{DC710E2A-4E7A-4CF8-A038-F8BE21E2E384}"/>
              </a:ext>
            </a:extLst>
          </p:cNvPr>
          <p:cNvSpPr>
            <a:spLocks noGrp="1"/>
          </p:cNvSpPr>
          <p:nvPr>
            <p:ph idx="1"/>
          </p:nvPr>
        </p:nvSpPr>
        <p:spPr/>
        <p:txBody>
          <a:bodyPr/>
          <a:lstStyle/>
          <a:p>
            <a:pPr algn="l"/>
            <a:endParaRPr lang="cs-CZ" sz="1800" b="0" i="0" u="none" strike="noStrike" baseline="0" dirty="0">
              <a:solidFill>
                <a:srgbClr val="000000"/>
              </a:solidFill>
              <a:latin typeface="Calibri" panose="020F0502020204030204" pitchFamily="34" charset="0"/>
            </a:endParaRPr>
          </a:p>
          <a:p>
            <a:r>
              <a:rPr lang="cs-CZ" sz="1800" b="1" i="0" u="none" strike="noStrike" baseline="0" dirty="0">
                <a:latin typeface="Calibri" panose="020F0502020204030204" pitchFamily="34" charset="0"/>
              </a:rPr>
              <a:t>Program semináře </a:t>
            </a:r>
            <a:endParaRPr lang="cs-CZ" sz="1800" b="0" i="0" u="none" strike="noStrike" baseline="0" dirty="0">
              <a:latin typeface="Calibri" panose="020F0502020204030204" pitchFamily="34" charset="0"/>
            </a:endParaRPr>
          </a:p>
          <a:p>
            <a:r>
              <a:rPr lang="pt-BR" sz="1800" b="0" i="0" u="none" strike="noStrike" baseline="0" dirty="0">
                <a:latin typeface="Arial" panose="020B0604020202020204" pitchFamily="34" charset="0"/>
              </a:rPr>
              <a:t>•</a:t>
            </a:r>
            <a:r>
              <a:rPr lang="pt-BR" sz="1800" b="0" i="0" u="none" strike="noStrike" baseline="0" dirty="0">
                <a:latin typeface="Calibri" panose="020F0502020204030204" pitchFamily="34" charset="0"/>
              </a:rPr>
              <a:t>Základní informace o </a:t>
            </a:r>
            <a:r>
              <a:rPr lang="cs-CZ" sz="1800" b="0" i="0" u="none" strike="noStrike" baseline="0" dirty="0">
                <a:latin typeface="Calibri" panose="020F0502020204030204" pitchFamily="34" charset="0"/>
              </a:rPr>
              <a:t>5</a:t>
            </a:r>
            <a:r>
              <a:rPr lang="pt-BR" sz="1800" b="0" i="0" u="none" strike="noStrike" baseline="0" dirty="0">
                <a:latin typeface="Calibri" panose="020F0502020204030204" pitchFamily="34" charset="0"/>
              </a:rPr>
              <a:t>. Výzvě </a:t>
            </a:r>
          </a:p>
          <a:p>
            <a:r>
              <a:rPr lang="cs-CZ" sz="1800" b="0" i="0" u="none" strike="noStrike" baseline="0" dirty="0">
                <a:latin typeface="Arial" panose="020B0604020202020204" pitchFamily="34" charset="0"/>
              </a:rPr>
              <a:t>•</a:t>
            </a:r>
            <a:r>
              <a:rPr lang="cs-CZ" sz="1800" b="0" i="0" u="none" strike="noStrike" baseline="0" dirty="0" err="1">
                <a:latin typeface="Calibri" panose="020F0502020204030204" pitchFamily="34" charset="0"/>
              </a:rPr>
              <a:t>Fiche</a:t>
            </a:r>
            <a:r>
              <a:rPr lang="cs-CZ" sz="1800" b="0" i="0" u="none" strike="noStrike" baseline="0" dirty="0">
                <a:latin typeface="Calibri" panose="020F0502020204030204" pitchFamily="34" charset="0"/>
              </a:rPr>
              <a:t> 5 – Základní služby a obnova vesnic ve venkovských oblastech a) veřejné prostranství; g) stezky</a:t>
            </a:r>
          </a:p>
          <a:p>
            <a:r>
              <a:rPr lang="pl-PL" sz="1800" b="0" i="0" u="none" strike="noStrike" baseline="0" dirty="0">
                <a:latin typeface="Arial" panose="020B0604020202020204" pitchFamily="34" charset="0"/>
              </a:rPr>
              <a:t>•</a:t>
            </a:r>
            <a:r>
              <a:rPr lang="pl-PL" sz="1800" b="0" i="0" u="none" strike="noStrike" baseline="0" dirty="0">
                <a:latin typeface="Calibri" panose="020F0502020204030204" pitchFamily="34" charset="0"/>
              </a:rPr>
              <a:t>Postup zpracování a podání Žádosti o dotaci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Informace o způsobu hodnocení a výběru projektů </a:t>
            </a:r>
          </a:p>
          <a:p>
            <a:endParaRPr lang="cs-CZ" dirty="0"/>
          </a:p>
        </p:txBody>
      </p:sp>
    </p:spTree>
    <p:extLst>
      <p:ext uri="{BB962C8B-B14F-4D97-AF65-F5344CB8AC3E}">
        <p14:creationId xmlns:p14="http://schemas.microsoft.com/office/powerpoint/2010/main" val="2965299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B02C09-8232-4450-8CA3-6EC59383B2E8}"/>
              </a:ext>
            </a:extLst>
          </p:cNvPr>
          <p:cNvSpPr>
            <a:spLocks noGrp="1"/>
          </p:cNvSpPr>
          <p:nvPr>
            <p:ph type="title"/>
          </p:nvPr>
        </p:nvSpPr>
        <p:spPr/>
        <p:txBody>
          <a:bodyPr/>
          <a:lstStyle/>
          <a:p>
            <a:r>
              <a:rPr lang="cs-CZ" b="1" dirty="0">
                <a:latin typeface="Tw Cen MT Condensed" panose="020B0606020104020203" pitchFamily="34" charset="-18"/>
              </a:rPr>
              <a:t>Podání Žádosti o dotaci </a:t>
            </a:r>
            <a:br>
              <a:rPr lang="cs-CZ"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15917D75-382F-4B08-947D-94D9854227F6}"/>
              </a:ext>
            </a:extLst>
          </p:cNvPr>
          <p:cNvSpPr>
            <a:spLocks noGrp="1"/>
          </p:cNvSpPr>
          <p:nvPr>
            <p:ph idx="1"/>
          </p:nvPr>
        </p:nvSpPr>
        <p:spPr/>
        <p:txBody>
          <a:bodyPr/>
          <a:lstStyle/>
          <a:p>
            <a:pPr algn="l"/>
            <a:endParaRPr lang="cs-CZ" sz="1800" b="0" i="0" u="none" strike="noStrike" baseline="0" dirty="0">
              <a:solidFill>
                <a:srgbClr val="000000"/>
              </a:solidFill>
              <a:latin typeface="Calibri" panose="020F0502020204030204" pitchFamily="34" charset="0"/>
            </a:endParaRP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Podrobný postup vygenerování a podání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a:t>
            </a:r>
            <a:r>
              <a:rPr lang="cs-CZ" sz="1800" b="0" i="0" u="none" strike="noStrike" baseline="0" dirty="0">
                <a:latin typeface="Calibri" panose="020F0502020204030204" pitchFamily="34" charset="0"/>
                <a:hlinkClick r:id="rId2"/>
              </a:rPr>
              <a:t>https://www.maskrkonose.cz/prv/skoleni</a:t>
            </a:r>
            <a:endParaRPr lang="cs-CZ" sz="1800" b="0" i="0" u="none" strike="noStrike" baseline="0" dirty="0">
              <a:latin typeface="Calibri" panose="020F0502020204030204" pitchFamily="34" charset="0"/>
            </a:endParaRP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Nová podání → žádosti PRV – projektová opatření → Žádosti o dotaci přes MAS </a:t>
            </a:r>
          </a:p>
          <a:p>
            <a:r>
              <a:rPr lang="pl-PL" sz="1800" b="0" i="0" u="none" strike="noStrike" baseline="0" dirty="0">
                <a:latin typeface="Arial" panose="020B0604020202020204" pitchFamily="34" charset="0"/>
              </a:rPr>
              <a:t>•</a:t>
            </a:r>
            <a:r>
              <a:rPr lang="pl-PL" sz="1800" b="0" i="0" u="none" strike="noStrike" baseline="0" dirty="0">
                <a:latin typeface="Calibri" panose="020F0502020204030204" pitchFamily="34" charset="0"/>
              </a:rPr>
              <a:t>Generování ŽoD od 21.4.2021</a:t>
            </a:r>
          </a:p>
          <a:p>
            <a:r>
              <a:rPr lang="pt-BR" sz="1800" b="0" i="0" u="none" strike="noStrike" baseline="0" dirty="0">
                <a:latin typeface="Arial" panose="020B0604020202020204" pitchFamily="34" charset="0"/>
              </a:rPr>
              <a:t>•</a:t>
            </a:r>
            <a:r>
              <a:rPr lang="pt-BR" sz="1800" b="0" i="0" u="none" strike="noStrike" baseline="0" dirty="0">
                <a:latin typeface="Calibri" panose="020F0502020204030204" pitchFamily="34" charset="0"/>
              </a:rPr>
              <a:t>Podání na MAS</a:t>
            </a:r>
            <a:r>
              <a:rPr lang="cs-CZ" sz="1800" b="0" i="0" u="none" strike="noStrike" baseline="0" dirty="0">
                <a:latin typeface="Calibri" panose="020F0502020204030204" pitchFamily="34" charset="0"/>
              </a:rPr>
              <a:t> 5.5.2021 – 16.7. 2021</a:t>
            </a:r>
            <a:endParaRPr lang="cs-CZ" dirty="0"/>
          </a:p>
        </p:txBody>
      </p:sp>
    </p:spTree>
    <p:extLst>
      <p:ext uri="{BB962C8B-B14F-4D97-AF65-F5344CB8AC3E}">
        <p14:creationId xmlns:p14="http://schemas.microsoft.com/office/powerpoint/2010/main" val="1327123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66607B-7212-4489-B687-B79BE1E194FD}"/>
              </a:ext>
            </a:extLst>
          </p:cNvPr>
          <p:cNvSpPr>
            <a:spLocks noGrp="1"/>
          </p:cNvSpPr>
          <p:nvPr>
            <p:ph type="title"/>
          </p:nvPr>
        </p:nvSpPr>
        <p:spPr/>
        <p:txBody>
          <a:bodyPr>
            <a:normAutofit/>
          </a:bodyPr>
          <a:lstStyle/>
          <a:p>
            <a:r>
              <a:rPr lang="pt-BR" b="1" dirty="0">
                <a:latin typeface="Tw Cen MT Condensed" panose="020B0606020104020203" pitchFamily="34" charset="-18"/>
              </a:rPr>
              <a:t>Podání Žádosti o dotaci - výzva č. </a:t>
            </a:r>
            <a:r>
              <a:rPr lang="cs-CZ" b="1" dirty="0">
                <a:latin typeface="Tw Cen MT Condensed" panose="020B0606020104020203" pitchFamily="34" charset="-18"/>
              </a:rPr>
              <a:t>5</a:t>
            </a:r>
            <a:br>
              <a:rPr lang="cs-CZ" dirty="0"/>
            </a:br>
            <a:endParaRPr lang="cs-CZ" dirty="0"/>
          </a:p>
        </p:txBody>
      </p:sp>
      <p:pic>
        <p:nvPicPr>
          <p:cNvPr id="5" name="Zástupný obsah 4">
            <a:extLst>
              <a:ext uri="{FF2B5EF4-FFF2-40B4-BE49-F238E27FC236}">
                <a16:creationId xmlns:a16="http://schemas.microsoft.com/office/drawing/2014/main" id="{BD0449EB-118D-4167-B9BF-344C8E555F93}"/>
              </a:ext>
            </a:extLst>
          </p:cNvPr>
          <p:cNvPicPr>
            <a:picLocks noGrp="1" noChangeAspect="1"/>
          </p:cNvPicPr>
          <p:nvPr>
            <p:ph idx="1"/>
          </p:nvPr>
        </p:nvPicPr>
        <p:blipFill>
          <a:blip r:embed="rId2"/>
          <a:stretch>
            <a:fillRect/>
          </a:stretch>
        </p:blipFill>
        <p:spPr>
          <a:xfrm>
            <a:off x="923278" y="1701512"/>
            <a:ext cx="8815526" cy="4592756"/>
          </a:xfrm>
        </p:spPr>
      </p:pic>
    </p:spTree>
    <p:extLst>
      <p:ext uri="{BB962C8B-B14F-4D97-AF65-F5344CB8AC3E}">
        <p14:creationId xmlns:p14="http://schemas.microsoft.com/office/powerpoint/2010/main" val="4060108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95F649-6497-493F-951B-959334DAC2C6}"/>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0E22F93D-52DE-4206-ADB9-9EBD66A62775}"/>
              </a:ext>
            </a:extLst>
          </p:cNvPr>
          <p:cNvPicPr>
            <a:picLocks noGrp="1" noChangeAspect="1"/>
          </p:cNvPicPr>
          <p:nvPr>
            <p:ph idx="1"/>
          </p:nvPr>
        </p:nvPicPr>
        <p:blipFill>
          <a:blip r:embed="rId2"/>
          <a:stretch>
            <a:fillRect/>
          </a:stretch>
        </p:blipFill>
        <p:spPr>
          <a:xfrm>
            <a:off x="953774" y="878890"/>
            <a:ext cx="10604952" cy="5340080"/>
          </a:xfrm>
        </p:spPr>
      </p:pic>
    </p:spTree>
    <p:extLst>
      <p:ext uri="{BB962C8B-B14F-4D97-AF65-F5344CB8AC3E}">
        <p14:creationId xmlns:p14="http://schemas.microsoft.com/office/powerpoint/2010/main" val="2786160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6AD02C-356F-4616-A5C2-425F42F552D9}"/>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C0E7853F-6155-4969-B996-D5C1B2DB4C1C}"/>
              </a:ext>
            </a:extLst>
          </p:cNvPr>
          <p:cNvPicPr>
            <a:picLocks noGrp="1" noChangeAspect="1"/>
          </p:cNvPicPr>
          <p:nvPr>
            <p:ph idx="1"/>
          </p:nvPr>
        </p:nvPicPr>
        <p:blipFill>
          <a:blip r:embed="rId2"/>
          <a:stretch>
            <a:fillRect/>
          </a:stretch>
        </p:blipFill>
        <p:spPr>
          <a:xfrm>
            <a:off x="908303" y="967666"/>
            <a:ext cx="10250927" cy="5416582"/>
          </a:xfrm>
        </p:spPr>
      </p:pic>
    </p:spTree>
    <p:extLst>
      <p:ext uri="{BB962C8B-B14F-4D97-AF65-F5344CB8AC3E}">
        <p14:creationId xmlns:p14="http://schemas.microsoft.com/office/powerpoint/2010/main" val="1617786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316C17-CEFB-469E-A6F8-620ED33C0F1F}"/>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DFF73788-578C-4B84-B90A-99A4524E6436}"/>
              </a:ext>
            </a:extLst>
          </p:cNvPr>
          <p:cNvPicPr>
            <a:picLocks noGrp="1" noChangeAspect="1"/>
          </p:cNvPicPr>
          <p:nvPr>
            <p:ph idx="1"/>
          </p:nvPr>
        </p:nvPicPr>
        <p:blipFill>
          <a:blip r:embed="rId2"/>
          <a:stretch>
            <a:fillRect/>
          </a:stretch>
        </p:blipFill>
        <p:spPr>
          <a:xfrm>
            <a:off x="1367161" y="526707"/>
            <a:ext cx="9053404" cy="6146451"/>
          </a:xfrm>
        </p:spPr>
      </p:pic>
    </p:spTree>
    <p:extLst>
      <p:ext uri="{BB962C8B-B14F-4D97-AF65-F5344CB8AC3E}">
        <p14:creationId xmlns:p14="http://schemas.microsoft.com/office/powerpoint/2010/main" val="3666804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893369-6487-4AE5-8DC7-15795005A7C1}"/>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FA2CE07A-A286-44E0-AA69-F72A4FD722B9}"/>
              </a:ext>
            </a:extLst>
          </p:cNvPr>
          <p:cNvPicPr>
            <a:picLocks noGrp="1" noChangeAspect="1"/>
          </p:cNvPicPr>
          <p:nvPr>
            <p:ph idx="1"/>
          </p:nvPr>
        </p:nvPicPr>
        <p:blipFill>
          <a:blip r:embed="rId2"/>
          <a:stretch>
            <a:fillRect/>
          </a:stretch>
        </p:blipFill>
        <p:spPr>
          <a:xfrm>
            <a:off x="985422" y="1319718"/>
            <a:ext cx="9454718" cy="5836261"/>
          </a:xfrm>
        </p:spPr>
      </p:pic>
    </p:spTree>
    <p:extLst>
      <p:ext uri="{BB962C8B-B14F-4D97-AF65-F5344CB8AC3E}">
        <p14:creationId xmlns:p14="http://schemas.microsoft.com/office/powerpoint/2010/main" val="3616627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F5A90F-0837-4430-8E76-B47A1FD521B4}"/>
              </a:ext>
            </a:extLst>
          </p:cNvPr>
          <p:cNvSpPr>
            <a:spLocks noGrp="1"/>
          </p:cNvSpPr>
          <p:nvPr>
            <p:ph type="title"/>
          </p:nvPr>
        </p:nvSpPr>
        <p:spPr/>
        <p:txBody>
          <a:bodyPr/>
          <a:lstStyle/>
          <a:p>
            <a:r>
              <a:rPr lang="cs-CZ" b="1" dirty="0">
                <a:latin typeface="Tw Cen MT Condensed" panose="020B0606020104020203" pitchFamily="34" charset="-18"/>
              </a:rPr>
              <a:t>Podání Žádosti o dotaci </a:t>
            </a:r>
            <a:br>
              <a:rPr lang="cs-CZ"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89FBB1AC-3FDA-4EE6-86A0-4B5B4605531A}"/>
              </a:ext>
            </a:extLst>
          </p:cNvPr>
          <p:cNvSpPr>
            <a:spLocks noGrp="1"/>
          </p:cNvSpPr>
          <p:nvPr>
            <p:ph idx="1"/>
          </p:nvPr>
        </p:nvSpPr>
        <p:spPr/>
        <p:txBody>
          <a:bodyPr/>
          <a:lstStyle/>
          <a:p>
            <a:pPr algn="l"/>
            <a:endParaRPr lang="cs-CZ" sz="1800" b="0" i="0" u="none" strike="noStrike" baseline="0" dirty="0">
              <a:solidFill>
                <a:srgbClr val="000000"/>
              </a:solidFill>
              <a:latin typeface="Calibri" panose="020F0502020204030204" pitchFamily="34" charset="0"/>
            </a:endParaRP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Kompletně vyplněný formulář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včetně příloh předat na MAS prostřednictvím Portálu farmáře (PF): </a:t>
            </a:r>
          </a:p>
          <a:p>
            <a:pPr algn="l"/>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Příjem žádostí: </a:t>
            </a:r>
            <a:r>
              <a:rPr lang="cs-CZ" sz="1800" b="0" i="0" u="none" strike="noStrike" baseline="0" dirty="0">
                <a:solidFill>
                  <a:srgbClr val="000000"/>
                </a:solidFill>
                <a:latin typeface="Verdana" panose="020B0604030504040204" pitchFamily="34" charset="0"/>
              </a:rPr>
              <a:t> </a:t>
            </a:r>
            <a:r>
              <a:rPr lang="cs-CZ" sz="1800" b="1" i="0" u="none" strike="noStrike" baseline="0" dirty="0">
                <a:solidFill>
                  <a:srgbClr val="000000"/>
                </a:solidFill>
                <a:latin typeface="Verdana" panose="020B0604030504040204" pitchFamily="34" charset="0"/>
              </a:rPr>
              <a:t>5.5. 2021 do 16.7.2021</a:t>
            </a:r>
            <a:r>
              <a:rPr lang="cs-CZ" sz="1800" dirty="0">
                <a:solidFill>
                  <a:srgbClr val="000000"/>
                </a:solidFill>
                <a:latin typeface="Calibri" panose="020F0502020204030204" pitchFamily="34" charset="0"/>
              </a:rPr>
              <a:t> </a:t>
            </a:r>
            <a:r>
              <a:rPr lang="cs-CZ" sz="1800" b="0" i="0" u="none" strike="noStrike" baseline="0" dirty="0">
                <a:latin typeface="Calibri" panose="020F0502020204030204" pitchFamily="34" charset="0"/>
              </a:rPr>
              <a:t>prostřednictvím PF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Příjem příloh: </a:t>
            </a:r>
          </a:p>
          <a:p>
            <a:r>
              <a:rPr lang="pl-PL" sz="1800" b="0" i="0" u="none" strike="noStrike" baseline="0" dirty="0">
                <a:latin typeface="Calibri" panose="020F0502020204030204" pitchFamily="34" charset="0"/>
              </a:rPr>
              <a:t>a)prostřednictvím PF spolu s ŽoD</a:t>
            </a:r>
            <a:endParaRPr lang="cs-CZ" sz="1800" b="0" i="0" u="none" strike="noStrike" baseline="0" dirty="0">
              <a:latin typeface="Calibri" panose="020F0502020204030204" pitchFamily="34" charset="0"/>
            </a:endParaRPr>
          </a:p>
          <a:p>
            <a:r>
              <a:rPr lang="cs-CZ" sz="1800" b="0" i="0" u="none" strike="noStrike" baseline="0" dirty="0">
                <a:latin typeface="Calibri" panose="020F0502020204030204" pitchFamily="34" charset="0"/>
              </a:rPr>
              <a:t>DOPORUČUJI KONZULTACE VYPLNĚNÉ ŽÁDOSTI A VŠECH PŘÍLOH PŘEDEM. </a:t>
            </a:r>
          </a:p>
        </p:txBody>
      </p:sp>
    </p:spTree>
    <p:extLst>
      <p:ext uri="{BB962C8B-B14F-4D97-AF65-F5344CB8AC3E}">
        <p14:creationId xmlns:p14="http://schemas.microsoft.com/office/powerpoint/2010/main" val="2744268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4F5C09-5460-4F63-8783-4C3505FD7B70}"/>
              </a:ext>
            </a:extLst>
          </p:cNvPr>
          <p:cNvSpPr>
            <a:spLocks noGrp="1"/>
          </p:cNvSpPr>
          <p:nvPr>
            <p:ph type="title"/>
          </p:nvPr>
        </p:nvSpPr>
        <p:spPr/>
        <p:txBody>
          <a:bodyPr>
            <a:normAutofit/>
          </a:bodyPr>
          <a:lstStyle/>
          <a:p>
            <a:r>
              <a:rPr lang="pl-PL" b="1" dirty="0">
                <a:latin typeface="Tw Cen MT Condensed" panose="020B0606020104020203" pitchFamily="34" charset="-18"/>
              </a:rPr>
              <a:t>Formulář Žádosti o dotaci (ŽoD) </a:t>
            </a:r>
            <a:br>
              <a:rPr lang="pl-PL"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57BB34E2-5408-4EED-B07A-94EECB4ED469}"/>
              </a:ext>
            </a:extLst>
          </p:cNvPr>
          <p:cNvSpPr>
            <a:spLocks noGrp="1"/>
          </p:cNvSpPr>
          <p:nvPr>
            <p:ph idx="1"/>
          </p:nvPr>
        </p:nvSpPr>
        <p:spPr/>
        <p:txBody>
          <a:bodyPr/>
          <a:lstStyle/>
          <a:p>
            <a:pPr algn="l"/>
            <a:endParaRPr lang="cs-CZ" sz="1800" b="0" i="0" u="none" strike="noStrike" baseline="0" dirty="0">
              <a:solidFill>
                <a:srgbClr val="000000"/>
              </a:solidFill>
              <a:latin typeface="Calibri" panose="020F0502020204030204" pitchFamily="34" charset="0"/>
            </a:endParaRP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Vygenerován z Portálu farmáře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Při generování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si žadatel zvolí název projektu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Formulář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má formát editovatelného PDF, které si žadatel stáhne do svého PC, kde jej vyplní. </a:t>
            </a:r>
          </a:p>
          <a:p>
            <a:r>
              <a:rPr lang="cs-CZ" sz="1800" b="0" i="0" u="none" strike="noStrike" baseline="0" dirty="0">
                <a:latin typeface="Arial" panose="020B0604020202020204" pitchFamily="34" charset="0"/>
              </a:rPr>
              <a:t>•</a:t>
            </a:r>
            <a:r>
              <a:rPr lang="cs-CZ" sz="1800" b="1" i="0" u="none" strike="noStrike" baseline="0" dirty="0">
                <a:latin typeface="Calibri" panose="020F0502020204030204" pitchFamily="34" charset="0"/>
              </a:rPr>
              <a:t>Celý formulář </a:t>
            </a:r>
            <a:r>
              <a:rPr lang="cs-CZ" sz="1800" b="1" i="0" u="none" strike="noStrike" baseline="0" dirty="0" err="1">
                <a:latin typeface="Calibri" panose="020F0502020204030204" pitchFamily="34" charset="0"/>
              </a:rPr>
              <a:t>ŽoD</a:t>
            </a:r>
            <a:r>
              <a:rPr lang="cs-CZ" sz="1800" b="1" i="0" u="none" strike="noStrike" baseline="0" dirty="0">
                <a:latin typeface="Calibri" panose="020F0502020204030204" pitchFamily="34" charset="0"/>
              </a:rPr>
              <a:t> se otevře až po zvolení možnosti, zda žadatel o dotaci je/není ve vztahu k aktivitám projektu plátce DPH. </a:t>
            </a:r>
            <a:endParaRPr lang="cs-CZ" sz="1800" b="0" i="0" u="none" strike="noStrike" baseline="0" dirty="0">
              <a:latin typeface="Calibri" panose="020F0502020204030204" pitchFamily="34" charset="0"/>
            </a:endParaRP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Žadatel vyplňuje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postupně; vyplňuje pouze bílá pole/</a:t>
            </a:r>
            <a:r>
              <a:rPr lang="cs-CZ" sz="1800" b="0" i="0" u="none" strike="noStrike" baseline="0" dirty="0" err="1">
                <a:latin typeface="Calibri" panose="020F0502020204030204" pitchFamily="34" charset="0"/>
              </a:rPr>
              <a:t>zaklikávací</a:t>
            </a:r>
            <a:r>
              <a:rPr lang="cs-CZ" sz="1800" b="0" i="0" u="none" strike="noStrike" baseline="0" dirty="0">
                <a:latin typeface="Calibri" panose="020F0502020204030204" pitchFamily="34" charset="0"/>
              </a:rPr>
              <a:t> pole. </a:t>
            </a:r>
          </a:p>
          <a:p>
            <a:r>
              <a:rPr lang="cs-CZ" sz="1800" b="0" i="0" u="none" strike="noStrike" baseline="0" dirty="0">
                <a:latin typeface="Arial" panose="020B0604020202020204" pitchFamily="34" charset="0"/>
              </a:rPr>
              <a:t>•</a:t>
            </a:r>
            <a:r>
              <a:rPr lang="cs-CZ" sz="1800" b="1" i="0" u="none" strike="noStrike" baseline="0" dirty="0">
                <a:latin typeface="Calibri" panose="020F0502020204030204" pitchFamily="34" charset="0"/>
              </a:rPr>
              <a:t>Po rozkliknutí ikony „MENU“ ve formuláři lze vygenerovat Instruktážní list k vyplnění </a:t>
            </a:r>
            <a:r>
              <a:rPr lang="cs-CZ" sz="1800" b="1" i="0" u="none" strike="noStrike" baseline="0" dirty="0" err="1">
                <a:latin typeface="Calibri" panose="020F0502020204030204" pitchFamily="34" charset="0"/>
              </a:rPr>
              <a:t>ŽoD</a:t>
            </a:r>
            <a:r>
              <a:rPr lang="cs-CZ" sz="1800" b="1" i="0" u="none" strike="noStrike" baseline="0" dirty="0">
                <a:latin typeface="Calibri" panose="020F0502020204030204" pitchFamily="34" charset="0"/>
              </a:rPr>
              <a:t> </a:t>
            </a:r>
            <a:endParaRPr lang="cs-CZ" sz="1800" b="0" i="0" u="none" strike="noStrike" baseline="0" dirty="0">
              <a:latin typeface="Calibri" panose="020F0502020204030204" pitchFamily="34" charset="0"/>
            </a:endParaRPr>
          </a:p>
          <a:p>
            <a:endParaRPr lang="cs-CZ" dirty="0"/>
          </a:p>
        </p:txBody>
      </p:sp>
    </p:spTree>
    <p:extLst>
      <p:ext uri="{BB962C8B-B14F-4D97-AF65-F5344CB8AC3E}">
        <p14:creationId xmlns:p14="http://schemas.microsoft.com/office/powerpoint/2010/main" val="3637978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75ABCD-D2F0-463A-A96E-19D39E33B392}"/>
              </a:ext>
            </a:extLst>
          </p:cNvPr>
          <p:cNvSpPr>
            <a:spLocks noGrp="1"/>
          </p:cNvSpPr>
          <p:nvPr>
            <p:ph type="title"/>
          </p:nvPr>
        </p:nvSpPr>
        <p:spPr/>
        <p:txBody>
          <a:bodyPr>
            <a:normAutofit fontScale="90000"/>
          </a:bodyPr>
          <a:lstStyle/>
          <a:p>
            <a:br>
              <a:rPr lang="cs-CZ" sz="5600" b="1" dirty="0">
                <a:latin typeface="Tw Cen MT Condensed" panose="020B0606020104020203" pitchFamily="34" charset="-18"/>
              </a:rPr>
            </a:br>
            <a:r>
              <a:rPr lang="cs-CZ" sz="5600" b="1" dirty="0">
                <a:latin typeface="Tw Cen MT Condensed" panose="020B0606020104020203" pitchFamily="34" charset="-18"/>
              </a:rPr>
              <a:t>Podání Žádosti o dotaci – vzhled žádosti </a:t>
            </a:r>
            <a:br>
              <a:rPr lang="cs-CZ" dirty="0"/>
            </a:br>
            <a:endParaRPr lang="cs-CZ" dirty="0"/>
          </a:p>
        </p:txBody>
      </p:sp>
      <p:pic>
        <p:nvPicPr>
          <p:cNvPr id="5" name="Zástupný obsah 4">
            <a:extLst>
              <a:ext uri="{FF2B5EF4-FFF2-40B4-BE49-F238E27FC236}">
                <a16:creationId xmlns:a16="http://schemas.microsoft.com/office/drawing/2014/main" id="{927AA54B-8F98-4D6D-B1A2-824A32BA45FD}"/>
              </a:ext>
            </a:extLst>
          </p:cNvPr>
          <p:cNvPicPr>
            <a:picLocks noGrp="1" noChangeAspect="1"/>
          </p:cNvPicPr>
          <p:nvPr>
            <p:ph idx="1"/>
          </p:nvPr>
        </p:nvPicPr>
        <p:blipFill>
          <a:blip r:embed="rId2"/>
          <a:stretch>
            <a:fillRect/>
          </a:stretch>
        </p:blipFill>
        <p:spPr>
          <a:xfrm>
            <a:off x="2841529" y="2286000"/>
            <a:ext cx="6085079" cy="4022725"/>
          </a:xfrm>
        </p:spPr>
      </p:pic>
    </p:spTree>
    <p:extLst>
      <p:ext uri="{BB962C8B-B14F-4D97-AF65-F5344CB8AC3E}">
        <p14:creationId xmlns:p14="http://schemas.microsoft.com/office/powerpoint/2010/main" val="3038188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9BB2A3-C66D-491A-8F35-A1E14BB2F4CC}"/>
              </a:ext>
            </a:extLst>
          </p:cNvPr>
          <p:cNvSpPr>
            <a:spLocks noGrp="1"/>
          </p:cNvSpPr>
          <p:nvPr>
            <p:ph type="title"/>
          </p:nvPr>
        </p:nvSpPr>
        <p:spPr/>
        <p:txBody>
          <a:bodyPr>
            <a:normAutofit/>
          </a:bodyPr>
          <a:lstStyle/>
          <a:p>
            <a:r>
              <a:rPr lang="cs-CZ" b="1" dirty="0">
                <a:latin typeface="Tw Cen MT Condensed" panose="020B0606020104020203" pitchFamily="34" charset="-18"/>
              </a:rPr>
              <a:t>Vyplnění jednotlivých listů </a:t>
            </a:r>
            <a:r>
              <a:rPr lang="cs-CZ" b="1" dirty="0" err="1">
                <a:latin typeface="Tw Cen MT Condensed" panose="020B0606020104020203" pitchFamily="34" charset="-18"/>
              </a:rPr>
              <a:t>ŽoD</a:t>
            </a:r>
            <a:r>
              <a:rPr lang="cs-CZ" b="1" dirty="0">
                <a:latin typeface="Tw Cen MT Condensed" panose="020B0606020104020203" pitchFamily="34" charset="-18"/>
              </a:rPr>
              <a:t> </a:t>
            </a:r>
            <a:br>
              <a:rPr lang="cs-CZ" dirty="0"/>
            </a:br>
            <a:endParaRPr lang="cs-CZ" dirty="0"/>
          </a:p>
        </p:txBody>
      </p:sp>
      <p:sp>
        <p:nvSpPr>
          <p:cNvPr id="3" name="Zástupný obsah 2">
            <a:extLst>
              <a:ext uri="{FF2B5EF4-FFF2-40B4-BE49-F238E27FC236}">
                <a16:creationId xmlns:a16="http://schemas.microsoft.com/office/drawing/2014/main" id="{881D254E-1061-4510-A746-557ADBB8CB62}"/>
              </a:ext>
            </a:extLst>
          </p:cNvPr>
          <p:cNvSpPr>
            <a:spLocks noGrp="1"/>
          </p:cNvSpPr>
          <p:nvPr>
            <p:ph idx="1"/>
          </p:nvPr>
        </p:nvSpPr>
        <p:spPr/>
        <p:txBody>
          <a:bodyPr>
            <a:normAutofit fontScale="40000" lnSpcReduction="20000"/>
          </a:bodyPr>
          <a:lstStyle/>
          <a:p>
            <a:pPr algn="l"/>
            <a:endParaRPr lang="cs-CZ" sz="1800" b="0" i="0" u="none" strike="noStrike" baseline="0" dirty="0">
              <a:solidFill>
                <a:srgbClr val="000000"/>
              </a:solidFill>
              <a:latin typeface="Calibri" panose="020F0502020204030204" pitchFamily="34" charset="0"/>
            </a:endParaRPr>
          </a:p>
          <a:p>
            <a:endParaRPr lang="cs-CZ" sz="1800" b="0" i="0" u="none" strike="noStrike" baseline="0" dirty="0">
              <a:latin typeface="Calibri" panose="020F0502020204030204" pitchFamily="34" charset="0"/>
            </a:endParaRPr>
          </a:p>
          <a:p>
            <a:r>
              <a:rPr lang="cs-CZ" sz="2500" b="1" i="0" u="none" strike="noStrike" baseline="0" dirty="0">
                <a:latin typeface="Calibri" panose="020F0502020204030204" pitchFamily="34" charset="0"/>
              </a:rPr>
              <a:t>List A Informace o žadateli </a:t>
            </a:r>
            <a:endParaRPr lang="cs-CZ" sz="2500" b="0" i="0" u="none" strike="noStrike" baseline="0" dirty="0">
              <a:latin typeface="Calibri" panose="020F0502020204030204" pitchFamily="34" charset="0"/>
            </a:endParaRPr>
          </a:p>
          <a:p>
            <a:r>
              <a:rPr lang="cs-CZ" sz="2500" b="0" i="0" u="none" strike="noStrike" baseline="0" dirty="0">
                <a:latin typeface="Calibri" panose="020F0502020204030204" pitchFamily="34" charset="0"/>
              </a:rPr>
              <a:t>- Kontrola údajů o žadateli- generováno automaticky z Portálu farmáře; v případě nesprávných údajů kontaktovat SZIF. </a:t>
            </a:r>
          </a:p>
          <a:p>
            <a:r>
              <a:rPr lang="cs-CZ" sz="2500" b="0" i="0" u="none" strike="noStrike" baseline="0" dirty="0">
                <a:latin typeface="Calibri" panose="020F0502020204030204" pitchFamily="34" charset="0"/>
              </a:rPr>
              <a:t>- Vyplnit bílá pole (pokud jsou relevantní). </a:t>
            </a:r>
          </a:p>
          <a:p>
            <a:r>
              <a:rPr lang="pl-PL" sz="2500" b="0" i="0" u="none" strike="noStrike" baseline="0" dirty="0">
                <a:latin typeface="Arial" panose="020B0604020202020204" pitchFamily="34" charset="0"/>
              </a:rPr>
              <a:t>•</a:t>
            </a:r>
            <a:r>
              <a:rPr lang="pl-PL" sz="2500" b="1" i="0" u="none" strike="noStrike" baseline="0" dirty="0">
                <a:latin typeface="Calibri" panose="020F0502020204030204" pitchFamily="34" charset="0"/>
              </a:rPr>
              <a:t>List B1 Popis projektu – všeobecná strana </a:t>
            </a:r>
            <a:endParaRPr lang="cs-CZ" sz="2500" b="0" i="0" u="none" strike="noStrike" baseline="0" dirty="0">
              <a:latin typeface="Calibri" panose="020F0502020204030204" pitchFamily="34" charset="0"/>
            </a:endParaRPr>
          </a:p>
          <a:p>
            <a:r>
              <a:rPr lang="cs-CZ" sz="2500" b="0" i="0" u="none" strike="noStrike" baseline="0" dirty="0">
                <a:latin typeface="Calibri" panose="020F0502020204030204" pitchFamily="34" charset="0"/>
              </a:rPr>
              <a:t>- Projekt – žadatel by měl v krátkosti </a:t>
            </a:r>
            <a:r>
              <a:rPr lang="cs-CZ" sz="2500" b="1" i="0" u="none" strike="noStrike" baseline="0" dirty="0">
                <a:latin typeface="Calibri" panose="020F0502020204030204" pitchFamily="34" charset="0"/>
              </a:rPr>
              <a:t>představit svou činnost</a:t>
            </a:r>
            <a:r>
              <a:rPr lang="cs-CZ" sz="2500" b="0" i="0" u="none" strike="noStrike" baseline="0" dirty="0">
                <a:latin typeface="Calibri" panose="020F0502020204030204" pitchFamily="34" charset="0"/>
              </a:rPr>
              <a:t>. (Jakou činnost dosud provozuje/bude provozovat a v jakém rozsahu). Z Popisu musí být zřejmé, </a:t>
            </a:r>
            <a:r>
              <a:rPr lang="cs-CZ" sz="2500" b="1" i="0" u="none" strike="noStrike" baseline="0" dirty="0">
                <a:latin typeface="Calibri" panose="020F0502020204030204" pitchFamily="34" charset="0"/>
              </a:rPr>
              <a:t>co bude pořizovat/stavět/rekonstruovat</a:t>
            </a:r>
            <a:r>
              <a:rPr lang="cs-CZ" sz="2500" b="0" i="0" u="none" strike="noStrike" baseline="0" dirty="0">
                <a:latin typeface="Calibri" panose="020F0502020204030204" pitchFamily="34" charset="0"/>
              </a:rPr>
              <a:t>, proč je </a:t>
            </a:r>
            <a:r>
              <a:rPr lang="cs-CZ" sz="2500" b="1" i="0" u="none" strike="noStrike" baseline="0" dirty="0">
                <a:latin typeface="Calibri" panose="020F0502020204030204" pitchFamily="34" charset="0"/>
              </a:rPr>
              <a:t>potřeba </a:t>
            </a:r>
            <a:r>
              <a:rPr lang="cs-CZ" sz="2500" b="0" i="0" u="none" strike="noStrike" baseline="0" dirty="0">
                <a:latin typeface="Calibri" panose="020F0502020204030204" pitchFamily="34" charset="0"/>
              </a:rPr>
              <a:t>každý z výdajů realizovat. S tím souvisí i vysvětlení, </a:t>
            </a:r>
            <a:r>
              <a:rPr lang="cs-CZ" sz="2500" b="1" i="0" u="none" strike="noStrike" baseline="0" dirty="0">
                <a:latin typeface="Calibri" panose="020F0502020204030204" pitchFamily="34" charset="0"/>
              </a:rPr>
              <a:t>jak </a:t>
            </a:r>
            <a:r>
              <a:rPr lang="cs-CZ" sz="2500" b="0" i="0" u="none" strike="noStrike" baseline="0" dirty="0">
                <a:latin typeface="Calibri" panose="020F0502020204030204" pitchFamily="34" charset="0"/>
              </a:rPr>
              <a:t>žadatel dosud činnosti, ke kterým stroje/technologie budou sloužit, </a:t>
            </a:r>
            <a:r>
              <a:rPr lang="cs-CZ" sz="2500" b="1" i="0" u="none" strike="noStrike" baseline="0" dirty="0">
                <a:latin typeface="Calibri" panose="020F0502020204030204" pitchFamily="34" charset="0"/>
              </a:rPr>
              <a:t>zajišťoval. </a:t>
            </a:r>
            <a:r>
              <a:rPr lang="cs-CZ" sz="2500" b="0" i="0" u="none" strike="noStrike" baseline="0" dirty="0">
                <a:latin typeface="Calibri" panose="020F0502020204030204" pitchFamily="34" charset="0"/>
              </a:rPr>
              <a:t>Resp., </a:t>
            </a:r>
            <a:r>
              <a:rPr lang="cs-CZ" sz="2500" b="1" i="0" u="none" strike="noStrike" baseline="0" dirty="0">
                <a:latin typeface="Calibri" panose="020F0502020204030204" pitchFamily="34" charset="0"/>
              </a:rPr>
              <a:t>kde </a:t>
            </a:r>
            <a:r>
              <a:rPr lang="cs-CZ" sz="2500" b="0" i="0" u="none" strike="noStrike" baseline="0" dirty="0">
                <a:latin typeface="Calibri" panose="020F0502020204030204" pitchFamily="34" charset="0"/>
              </a:rPr>
              <a:t>dosud činnost </a:t>
            </a:r>
            <a:r>
              <a:rPr lang="cs-CZ" sz="2500" b="1" i="0" u="none" strike="noStrike" baseline="0" dirty="0">
                <a:latin typeface="Calibri" panose="020F0502020204030204" pitchFamily="34" charset="0"/>
              </a:rPr>
              <a:t>vykonával </a:t>
            </a:r>
            <a:r>
              <a:rPr lang="cs-CZ" sz="2500" b="0" i="0" u="none" strike="noStrike" baseline="0" dirty="0">
                <a:latin typeface="Calibri" panose="020F0502020204030204" pitchFamily="34" charset="0"/>
              </a:rPr>
              <a:t>v případě rekonstrukce/novostavby. Jak realizace přispěje k vyřešení příslušného problému? Výsledkem popisu by mělo být </a:t>
            </a:r>
            <a:r>
              <a:rPr lang="cs-CZ" sz="2500" b="1" i="0" u="none" strike="noStrike" baseline="0" dirty="0">
                <a:latin typeface="Calibri" panose="020F0502020204030204" pitchFamily="34" charset="0"/>
              </a:rPr>
              <a:t>přesvědčivé zdůvodnění potřeby podpory. </a:t>
            </a:r>
            <a:endParaRPr lang="cs-CZ" sz="2500" b="0" i="0" u="none" strike="noStrike" baseline="0" dirty="0">
              <a:latin typeface="Calibri" panose="020F0502020204030204" pitchFamily="34" charset="0"/>
            </a:endParaRPr>
          </a:p>
          <a:p>
            <a:r>
              <a:rPr lang="cs-CZ" sz="2500" b="0" i="0" u="none" strike="noStrike" baseline="0" dirty="0">
                <a:latin typeface="Arial" panose="020B0604020202020204" pitchFamily="34" charset="0"/>
              </a:rPr>
              <a:t>•</a:t>
            </a:r>
            <a:r>
              <a:rPr lang="cs-CZ" sz="2500" b="1" i="0" u="none" strike="noStrike" baseline="0" dirty="0">
                <a:latin typeface="Calibri" panose="020F0502020204030204" pitchFamily="34" charset="0"/>
              </a:rPr>
              <a:t>Nová pracovní místa </a:t>
            </a:r>
            <a:endParaRPr lang="cs-CZ" sz="2500" b="0" i="0" u="none" strike="noStrike" baseline="0" dirty="0">
              <a:latin typeface="Calibri" panose="020F0502020204030204" pitchFamily="34" charset="0"/>
            </a:endParaRPr>
          </a:p>
          <a:p>
            <a:r>
              <a:rPr lang="cs-CZ" sz="2500" b="0" i="0" u="none" strike="noStrike" baseline="0" dirty="0">
                <a:latin typeface="Calibri" panose="020F0502020204030204" pitchFamily="34" charset="0"/>
              </a:rPr>
              <a:t>- popis pracovního místa, v případě že jej žadatel nevytváří, nic nevyplňuje </a:t>
            </a:r>
          </a:p>
          <a:p>
            <a:r>
              <a:rPr lang="cs-CZ" sz="2500" b="0" i="0" u="none" strike="noStrike" baseline="0" dirty="0">
                <a:latin typeface="Arial" panose="020B0604020202020204" pitchFamily="34" charset="0"/>
              </a:rPr>
              <a:t>•</a:t>
            </a:r>
            <a:r>
              <a:rPr lang="cs-CZ" sz="2500" b="1" i="0" u="none" strike="noStrike" baseline="0" dirty="0">
                <a:latin typeface="Calibri" panose="020F0502020204030204" pitchFamily="34" charset="0"/>
              </a:rPr>
              <a:t>Místa realizace projektu </a:t>
            </a:r>
            <a:endParaRPr lang="cs-CZ" sz="2500" b="0" i="0" u="none" strike="noStrike" baseline="0" dirty="0">
              <a:latin typeface="Calibri" panose="020F0502020204030204" pitchFamily="34" charset="0"/>
            </a:endParaRPr>
          </a:p>
          <a:p>
            <a:r>
              <a:rPr lang="cs-CZ" sz="2500" b="0" i="0" u="none" strike="noStrike" baseline="0" dirty="0">
                <a:latin typeface="Calibri" panose="020F0502020204030204" pitchFamily="34" charset="0"/>
              </a:rPr>
              <a:t>- vyplnit vždy včetně parcel; v případě nákupu mobilních investic se místem realizace rozumí místo, kde je majetek umístěn (zaparkován) v době, kdy nevykonává svou funkci. </a:t>
            </a:r>
          </a:p>
          <a:p>
            <a:r>
              <a:rPr lang="cs-CZ" sz="2500" b="0" i="0" u="none" strike="noStrike" baseline="0" dirty="0">
                <a:latin typeface="Arial" panose="020B0604020202020204" pitchFamily="34" charset="0"/>
              </a:rPr>
              <a:t>•</a:t>
            </a:r>
            <a:r>
              <a:rPr lang="cs-CZ" sz="2500" b="1" i="0" u="none" strike="noStrike" baseline="0" dirty="0">
                <a:latin typeface="Calibri" panose="020F0502020204030204" pitchFamily="34" charset="0"/>
              </a:rPr>
              <a:t>Zpracovatel projektu </a:t>
            </a:r>
            <a:endParaRPr lang="cs-CZ" sz="2500" b="0" i="0" u="none" strike="noStrike" baseline="0" dirty="0">
              <a:latin typeface="Calibri" panose="020F0502020204030204" pitchFamily="34" charset="0"/>
            </a:endParaRPr>
          </a:p>
          <a:p>
            <a:r>
              <a:rPr lang="pl-PL" sz="2500" b="0" i="0" u="none" strike="noStrike" baseline="0" dirty="0">
                <a:latin typeface="Calibri" panose="020F0502020204030204" pitchFamily="34" charset="0"/>
              </a:rPr>
              <a:t>- Pouze pokud je odlišný od žadatele o dotaci (dotační poradce apod.) </a:t>
            </a:r>
            <a:endParaRPr lang="cs-CZ" sz="25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576550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D45897-79BB-40F4-A229-7593AD490E5E}"/>
              </a:ext>
            </a:extLst>
          </p:cNvPr>
          <p:cNvSpPr>
            <a:spLocks noGrp="1"/>
          </p:cNvSpPr>
          <p:nvPr>
            <p:ph type="title"/>
          </p:nvPr>
        </p:nvSpPr>
        <p:spPr/>
        <p:txBody>
          <a:bodyPr/>
          <a:lstStyle/>
          <a:p>
            <a:r>
              <a:rPr lang="cs-CZ" b="1" dirty="0"/>
              <a:t>Identifikace výzvy</a:t>
            </a:r>
          </a:p>
        </p:txBody>
      </p:sp>
      <p:sp>
        <p:nvSpPr>
          <p:cNvPr id="3" name="Zástupný obsah 2">
            <a:extLst>
              <a:ext uri="{FF2B5EF4-FFF2-40B4-BE49-F238E27FC236}">
                <a16:creationId xmlns:a16="http://schemas.microsoft.com/office/drawing/2014/main" id="{74A0600E-047B-4D7D-8F9F-C854B1B3437C}"/>
              </a:ext>
            </a:extLst>
          </p:cNvPr>
          <p:cNvSpPr>
            <a:spLocks noGrp="1"/>
          </p:cNvSpPr>
          <p:nvPr>
            <p:ph idx="1"/>
          </p:nvPr>
        </p:nvSpPr>
        <p:spPr/>
        <p:txBody>
          <a:bodyPr>
            <a:normAutofit fontScale="85000" lnSpcReduction="20000"/>
          </a:bodyPr>
          <a:lstStyle/>
          <a:p>
            <a:r>
              <a:rPr lang="cs-CZ" sz="1800" b="0" i="0" u="none" strike="noStrike" baseline="0" dirty="0">
                <a:solidFill>
                  <a:srgbClr val="000000"/>
                </a:solidFill>
                <a:latin typeface="Verdana" panose="020B0604030504040204" pitchFamily="34" charset="0"/>
              </a:rPr>
              <a:t>Celková výše dotace pro 5. Výzvu je </a:t>
            </a:r>
            <a:r>
              <a:rPr lang="cs-CZ" sz="1800" b="1" i="0" u="none" strike="noStrike" baseline="0" dirty="0">
                <a:solidFill>
                  <a:srgbClr val="000000"/>
                </a:solidFill>
                <a:latin typeface="Verdana" panose="020B0604030504040204" pitchFamily="34" charset="0"/>
              </a:rPr>
              <a:t>2 319 312,- Kč </a:t>
            </a:r>
            <a:endParaRPr lang="cs-CZ" sz="1800" b="0" i="0" u="none" strike="noStrike" baseline="0" dirty="0">
              <a:solidFill>
                <a:srgbClr val="000000"/>
              </a:solidFill>
              <a:latin typeface="Verdana" panose="020B0604030504040204" pitchFamily="34" charset="0"/>
            </a:endParaRPr>
          </a:p>
          <a:p>
            <a:pPr algn="l"/>
            <a:endParaRPr lang="cs-CZ" sz="1800" b="0" i="0" u="none" strike="noStrike" baseline="0" dirty="0">
              <a:solidFill>
                <a:srgbClr val="000000"/>
              </a:solidFill>
              <a:latin typeface="Calibri" panose="020F0502020204030204" pitchFamily="34" charset="0"/>
            </a:endParaRPr>
          </a:p>
          <a:p>
            <a:r>
              <a:rPr lang="pt-BR" sz="1800" b="1" i="0" u="none" strike="noStrike" baseline="0" dirty="0">
                <a:latin typeface="Calibri" panose="020F0502020204030204" pitchFamily="34" charset="0"/>
              </a:rPr>
              <a:t>Základní informace o </a:t>
            </a:r>
            <a:r>
              <a:rPr lang="cs-CZ" sz="1800" b="1" i="0" u="none" strike="noStrike" baseline="0" dirty="0">
                <a:latin typeface="Calibri" panose="020F0502020204030204" pitchFamily="34" charset="0"/>
              </a:rPr>
              <a:t>5</a:t>
            </a:r>
            <a:r>
              <a:rPr lang="pt-BR" sz="1800" b="1" i="0" u="none" strike="noStrike" baseline="0" dirty="0">
                <a:latin typeface="Calibri" panose="020F0502020204030204" pitchFamily="34" charset="0"/>
              </a:rPr>
              <a:t>. Výzvě </a:t>
            </a:r>
            <a:endParaRPr lang="pt-BR" sz="1800" b="0" i="0" u="none" strike="noStrike" baseline="0" dirty="0">
              <a:latin typeface="Calibri" panose="020F0502020204030204" pitchFamily="34" charset="0"/>
            </a:endParaRP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Datum vyhlášení Výzvy: 21.4.2021</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Příjem žádostí: 5.5. 2021-16.7.2021</a:t>
            </a:r>
          </a:p>
          <a:p>
            <a:endParaRPr lang="cs-CZ" sz="1800" b="0" i="0" u="none" strike="noStrike" baseline="0" dirty="0">
              <a:latin typeface="Calibri" panose="020F0502020204030204" pitchFamily="34" charset="0"/>
            </a:endParaRPr>
          </a:p>
          <a:p>
            <a:r>
              <a:rPr lang="pt-BR" sz="1800" b="0" i="0" u="none" strike="noStrike" baseline="0" dirty="0">
                <a:latin typeface="Calibri" panose="020F0502020204030204" pitchFamily="34" charset="0"/>
              </a:rPr>
              <a:t>Termín registrace na RO SZIF: </a:t>
            </a:r>
            <a:r>
              <a:rPr lang="cs-CZ" sz="1800" b="0" i="0" u="none" strike="noStrike" baseline="0" dirty="0">
                <a:latin typeface="Calibri" panose="020F0502020204030204" pitchFamily="34" charset="0"/>
              </a:rPr>
              <a:t>31.8.2021</a:t>
            </a:r>
            <a:endParaRPr lang="pt-BR" sz="1800" b="0" i="0" u="none" strike="noStrike" baseline="0" dirty="0">
              <a:latin typeface="Calibri" panose="020F0502020204030204" pitchFamily="34" charset="0"/>
            </a:endParaRPr>
          </a:p>
          <a:p>
            <a:r>
              <a:rPr lang="cs-CZ" sz="1800" b="0" i="0" u="none" strike="noStrike" baseline="0" dirty="0">
                <a:latin typeface="Arial" panose="020B0604020202020204" pitchFamily="34" charset="0"/>
              </a:rPr>
              <a:t>•</a:t>
            </a:r>
            <a:r>
              <a:rPr lang="cs-CZ" sz="1800" b="1" i="0" u="none" strike="noStrike" baseline="0" dirty="0">
                <a:latin typeface="Calibri" panose="020F0502020204030204" pitchFamily="34" charset="0"/>
              </a:rPr>
              <a:t>Důležité dokumenty: </a:t>
            </a:r>
            <a:endParaRPr lang="cs-CZ" sz="1800" b="0" i="0" u="none" strike="noStrike" baseline="0" dirty="0">
              <a:latin typeface="Calibri" panose="020F0502020204030204" pitchFamily="34" charset="0"/>
            </a:endParaRP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Pravidla pro žadatele 19.2.1</a:t>
            </a:r>
          </a:p>
          <a:p>
            <a:r>
              <a:rPr lang="cs-CZ" sz="1800" b="0" i="0" u="none" strike="noStrike" baseline="0" dirty="0">
                <a:latin typeface="Arial" panose="020B0604020202020204" pitchFamily="34" charset="0"/>
              </a:rPr>
              <a:t>–</a:t>
            </a:r>
            <a:r>
              <a:rPr lang="cs-CZ" sz="1800" dirty="0">
                <a:latin typeface="Calibri" panose="020F0502020204030204" pitchFamily="34" charset="0"/>
              </a:rPr>
              <a:t>Interní postupy</a:t>
            </a:r>
            <a:r>
              <a:rPr lang="cs-CZ" sz="1800" b="0" i="0" u="none" strike="noStrike" baseline="0" dirty="0">
                <a:latin typeface="Calibri" panose="020F0502020204030204" pitchFamily="34" charset="0"/>
              </a:rPr>
              <a:t> MAS </a:t>
            </a:r>
          </a:p>
          <a:p>
            <a:r>
              <a:rPr lang="pl-PL" sz="1800" b="0" i="0" u="none" strike="noStrike" baseline="0" dirty="0">
                <a:latin typeface="Arial" panose="020B0604020202020204" pitchFamily="34" charset="0"/>
              </a:rPr>
              <a:t>–</a:t>
            </a:r>
            <a:r>
              <a:rPr lang="pl-PL" sz="1800" b="0" i="0" u="none" strike="noStrike" baseline="0" dirty="0">
                <a:latin typeface="Calibri" panose="020F0502020204030204" pitchFamily="34" charset="0"/>
              </a:rPr>
              <a:t>Postupy a návody na stránkách SZIF </a:t>
            </a:r>
          </a:p>
          <a:p>
            <a:r>
              <a:rPr lang="pl-PL" sz="1800" b="0" i="0" u="none" strike="noStrike" baseline="0" dirty="0">
                <a:latin typeface="Calibri" panose="020F0502020204030204" pitchFamily="34" charset="0"/>
              </a:rPr>
              <a:t>Kontaktním místem je MAS Krkonoše</a:t>
            </a:r>
          </a:p>
          <a:p>
            <a:pPr algn="l"/>
            <a:endParaRPr lang="cs-CZ" sz="1800" b="0" i="0" u="none" strike="noStrike" baseline="0" dirty="0">
              <a:solidFill>
                <a:srgbClr val="000000"/>
              </a:solidFill>
              <a:latin typeface="Verdana" panose="020B0604030504040204" pitchFamily="34" charset="0"/>
            </a:endParaRPr>
          </a:p>
          <a:p>
            <a:endParaRPr lang="cs-CZ" dirty="0"/>
          </a:p>
        </p:txBody>
      </p:sp>
    </p:spTree>
    <p:extLst>
      <p:ext uri="{BB962C8B-B14F-4D97-AF65-F5344CB8AC3E}">
        <p14:creationId xmlns:p14="http://schemas.microsoft.com/office/powerpoint/2010/main" val="748380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684280-E963-4983-B294-F2973CCE1449}"/>
              </a:ext>
            </a:extLst>
          </p:cNvPr>
          <p:cNvSpPr>
            <a:spLocks noGrp="1"/>
          </p:cNvSpPr>
          <p:nvPr>
            <p:ph type="title"/>
          </p:nvPr>
        </p:nvSpPr>
        <p:spPr/>
        <p:txBody>
          <a:bodyPr/>
          <a:lstStyle/>
          <a:p>
            <a:r>
              <a:rPr lang="cs-CZ" b="1" dirty="0">
                <a:latin typeface="Tw Cen MT Condensed" panose="020B0606020104020203" pitchFamily="34" charset="-18"/>
              </a:rPr>
              <a:t>Vyplnění jednotlivých listů </a:t>
            </a:r>
            <a:r>
              <a:rPr lang="cs-CZ" b="1" dirty="0" err="1">
                <a:latin typeface="Tw Cen MT Condensed" panose="020B0606020104020203" pitchFamily="34" charset="-18"/>
              </a:rPr>
              <a:t>ŽoD</a:t>
            </a:r>
            <a:endParaRPr lang="cs-CZ" dirty="0">
              <a:latin typeface="Tw Cen MT Condensed" panose="020B0606020104020203" pitchFamily="34" charset="-18"/>
            </a:endParaRPr>
          </a:p>
        </p:txBody>
      </p:sp>
      <p:sp>
        <p:nvSpPr>
          <p:cNvPr id="3" name="Zástupný obsah 2">
            <a:extLst>
              <a:ext uri="{FF2B5EF4-FFF2-40B4-BE49-F238E27FC236}">
                <a16:creationId xmlns:a16="http://schemas.microsoft.com/office/drawing/2014/main" id="{644582E0-4EBA-40D1-9344-02DBD58FBF50}"/>
              </a:ext>
            </a:extLst>
          </p:cNvPr>
          <p:cNvSpPr>
            <a:spLocks noGrp="1"/>
          </p:cNvSpPr>
          <p:nvPr>
            <p:ph idx="1"/>
          </p:nvPr>
        </p:nvSpPr>
        <p:spPr/>
        <p:txBody>
          <a:bodyPr/>
          <a:lstStyle/>
          <a:p>
            <a:pPr algn="l"/>
            <a:endParaRPr lang="cs-CZ" sz="1800" b="0" i="0" u="none" strike="noStrike" baseline="0" dirty="0">
              <a:solidFill>
                <a:srgbClr val="000000"/>
              </a:solidFill>
              <a:latin typeface="Calibri" panose="020F0502020204030204" pitchFamily="34" charset="0"/>
            </a:endParaRPr>
          </a:p>
          <a:p>
            <a:endParaRPr lang="cs-CZ" sz="1800" b="0" i="0" u="none" strike="noStrike" baseline="0" dirty="0">
              <a:latin typeface="Calibri" panose="020F0502020204030204" pitchFamily="34" charset="0"/>
            </a:endParaRPr>
          </a:p>
          <a:p>
            <a:r>
              <a:rPr lang="cs-CZ" sz="1800" b="1" i="0" u="none" strike="noStrike" baseline="0" dirty="0">
                <a:latin typeface="Calibri" panose="020F0502020204030204" pitchFamily="34" charset="0"/>
              </a:rPr>
              <a:t>Harmonogram projektu </a:t>
            </a:r>
            <a:endParaRPr lang="cs-CZ" sz="1800" b="0" i="0" u="none" strike="noStrike" baseline="0" dirty="0">
              <a:latin typeface="Calibri" panose="020F0502020204030204" pitchFamily="34" charset="0"/>
            </a:endParaRPr>
          </a:p>
          <a:p>
            <a:r>
              <a:rPr lang="cs-CZ" sz="1800" b="0" i="0" u="none" strike="noStrike" baseline="0" dirty="0">
                <a:latin typeface="Calibri" panose="020F0502020204030204" pitchFamily="34" charset="0"/>
              </a:rPr>
              <a:t>-</a:t>
            </a:r>
            <a:r>
              <a:rPr lang="cs-CZ" sz="1800" b="1" i="0" u="none" strike="noStrike" baseline="0" dirty="0">
                <a:latin typeface="Calibri" panose="020F0502020204030204" pitchFamily="34" charset="0"/>
              </a:rPr>
              <a:t>Předpokládané datum zahájení fyzické realizace </a:t>
            </a:r>
            <a:r>
              <a:rPr lang="cs-CZ" sz="1800" b="0" i="0" u="none" strike="noStrike" baseline="0" dirty="0">
                <a:latin typeface="Calibri" panose="020F0502020204030204" pitchFamily="34" charset="0"/>
              </a:rPr>
              <a:t>– nejdříve ke dni podání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na MAS </a:t>
            </a:r>
          </a:p>
          <a:p>
            <a:r>
              <a:rPr lang="cs-CZ" sz="1800" b="0" i="0" u="none" strike="noStrike" baseline="0" dirty="0">
                <a:latin typeface="Calibri" panose="020F0502020204030204" pitchFamily="34" charset="0"/>
              </a:rPr>
              <a:t>-</a:t>
            </a:r>
            <a:r>
              <a:rPr lang="cs-CZ" sz="1800" b="1" i="0" u="none" strike="noStrike" baseline="0" dirty="0">
                <a:latin typeface="Calibri" panose="020F0502020204030204" pitchFamily="34" charset="0"/>
              </a:rPr>
              <a:t>Předpokládané datum ukončení fyzické realizace </a:t>
            </a:r>
            <a:r>
              <a:rPr lang="cs-CZ" sz="1800" b="0" i="0" u="none" strike="noStrike" baseline="0" dirty="0">
                <a:latin typeface="Calibri" panose="020F0502020204030204" pitchFamily="34" charset="0"/>
              </a:rPr>
              <a:t>–V případě stavby je jím okamžik předání dokončené stavby objednateli. </a:t>
            </a:r>
          </a:p>
          <a:p>
            <a:r>
              <a:rPr lang="cs-CZ" sz="1800" b="0" i="0" u="none" strike="noStrike" baseline="0" dirty="0">
                <a:latin typeface="Calibri" panose="020F0502020204030204" pitchFamily="34" charset="0"/>
              </a:rPr>
              <a:t>-</a:t>
            </a:r>
            <a:r>
              <a:rPr lang="cs-CZ" sz="1800" b="1" i="0" u="none" strike="noStrike" baseline="0" dirty="0">
                <a:latin typeface="Calibri" panose="020F0502020204030204" pitchFamily="34" charset="0"/>
              </a:rPr>
              <a:t>Předpokládaný termín předložení </a:t>
            </a:r>
            <a:r>
              <a:rPr lang="cs-CZ" sz="1800" b="1" i="0" u="none" strike="noStrike" baseline="0" dirty="0" err="1">
                <a:latin typeface="Calibri" panose="020F0502020204030204" pitchFamily="34" charset="0"/>
              </a:rPr>
              <a:t>ŽoP</a:t>
            </a:r>
            <a:r>
              <a:rPr lang="cs-CZ" sz="1800" b="1" i="0" u="none" strike="noStrike" baseline="0" dirty="0">
                <a:latin typeface="Calibri" panose="020F0502020204030204" pitchFamily="34" charset="0"/>
              </a:rPr>
              <a:t> na MAS </a:t>
            </a:r>
            <a:r>
              <a:rPr lang="cs-CZ" sz="1800" b="0" i="0" u="none" strike="noStrike" baseline="0" dirty="0">
                <a:latin typeface="Calibri" panose="020F0502020204030204" pitchFamily="34" charset="0"/>
              </a:rPr>
              <a:t>– vyplní se automaticky (15 kalendářních dní před podáním </a:t>
            </a:r>
            <a:r>
              <a:rPr lang="cs-CZ" sz="1800" b="0" i="0" u="none" strike="noStrike" baseline="0" dirty="0" err="1">
                <a:latin typeface="Calibri" panose="020F0502020204030204" pitchFamily="34" charset="0"/>
              </a:rPr>
              <a:t>ŽoP</a:t>
            </a:r>
            <a:r>
              <a:rPr lang="cs-CZ" sz="1800" b="0" i="0" u="none" strike="noStrike" baseline="0" dirty="0">
                <a:latin typeface="Calibri" panose="020F0502020204030204" pitchFamily="34" charset="0"/>
              </a:rPr>
              <a:t> na SZIF) </a:t>
            </a:r>
          </a:p>
          <a:p>
            <a:r>
              <a:rPr lang="cs-CZ" sz="1800" b="0" i="0" u="none" strike="noStrike" baseline="0" dirty="0">
                <a:latin typeface="Calibri" panose="020F0502020204030204" pitchFamily="34" charset="0"/>
              </a:rPr>
              <a:t>-</a:t>
            </a:r>
            <a:r>
              <a:rPr lang="cs-CZ" sz="1800" b="1" i="0" u="none" strike="noStrike" baseline="0" dirty="0">
                <a:latin typeface="Calibri" panose="020F0502020204030204" pitchFamily="34" charset="0"/>
              </a:rPr>
              <a:t>Předpokládaný termín předložení </a:t>
            </a:r>
            <a:r>
              <a:rPr lang="cs-CZ" sz="1800" b="1" i="0" u="none" strike="noStrike" baseline="0" dirty="0" err="1">
                <a:latin typeface="Calibri" panose="020F0502020204030204" pitchFamily="34" charset="0"/>
              </a:rPr>
              <a:t>ŽoP</a:t>
            </a:r>
            <a:r>
              <a:rPr lang="cs-CZ" sz="1800" b="1" i="0" u="none" strike="noStrike" baseline="0" dirty="0">
                <a:latin typeface="Calibri" panose="020F0502020204030204" pitchFamily="34" charset="0"/>
              </a:rPr>
              <a:t> na RO SZIF </a:t>
            </a:r>
            <a:r>
              <a:rPr lang="cs-CZ" sz="1800" b="0" i="0" u="none" strike="noStrike" baseline="0" dirty="0">
                <a:latin typeface="Calibri" panose="020F0502020204030204" pitchFamily="34" charset="0"/>
              </a:rPr>
              <a:t>– nejpozději do 24 měsíců od podpisu Dohody o poskytnutí dotace. Datum podání </a:t>
            </a:r>
            <a:r>
              <a:rPr lang="cs-CZ" sz="1800" b="0" i="0" u="none" strike="noStrike" baseline="0" dirty="0" err="1">
                <a:latin typeface="Calibri" panose="020F0502020204030204" pitchFamily="34" charset="0"/>
              </a:rPr>
              <a:t>ŽoP</a:t>
            </a:r>
            <a:r>
              <a:rPr lang="cs-CZ" sz="1800" b="0" i="0" u="none" strike="noStrike" baseline="0" dirty="0">
                <a:latin typeface="Calibri" panose="020F0502020204030204" pitchFamily="34" charset="0"/>
              </a:rPr>
              <a:t> lze v průběhu realizace změnit prostřednictvím Hlášení o změnách. </a:t>
            </a:r>
          </a:p>
          <a:p>
            <a:endParaRPr lang="cs-CZ" dirty="0"/>
          </a:p>
        </p:txBody>
      </p:sp>
    </p:spTree>
    <p:extLst>
      <p:ext uri="{BB962C8B-B14F-4D97-AF65-F5344CB8AC3E}">
        <p14:creationId xmlns:p14="http://schemas.microsoft.com/office/powerpoint/2010/main" val="3188304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36B789-DE2F-45B6-BE6E-F92367666334}"/>
              </a:ext>
            </a:extLst>
          </p:cNvPr>
          <p:cNvSpPr>
            <a:spLocks noGrp="1"/>
          </p:cNvSpPr>
          <p:nvPr>
            <p:ph type="title"/>
          </p:nvPr>
        </p:nvSpPr>
        <p:spPr/>
        <p:txBody>
          <a:bodyPr>
            <a:normAutofit fontScale="90000"/>
          </a:bodyPr>
          <a:lstStyle/>
          <a:p>
            <a:br>
              <a:rPr lang="cs-CZ" sz="5600" b="1" dirty="0">
                <a:latin typeface="Tw Cen MT Condensed" panose="020B0606020104020203" pitchFamily="34" charset="-18"/>
              </a:rPr>
            </a:br>
            <a:r>
              <a:rPr lang="cs-CZ" sz="5600" b="1" dirty="0">
                <a:latin typeface="Tw Cen MT Condensed" panose="020B0606020104020203" pitchFamily="34" charset="-18"/>
              </a:rPr>
              <a:t>Vyplnění jednotlivých listů </a:t>
            </a:r>
            <a:r>
              <a:rPr lang="cs-CZ" sz="5600" b="1" dirty="0" err="1">
                <a:latin typeface="Tw Cen MT Condensed" panose="020B0606020104020203" pitchFamily="34" charset="-18"/>
              </a:rPr>
              <a:t>ŽoD</a:t>
            </a:r>
            <a:r>
              <a:rPr lang="cs-CZ" sz="5600" b="1" dirty="0">
                <a:latin typeface="Tw Cen MT Condensed" panose="020B0606020104020203" pitchFamily="34" charset="-18"/>
              </a:rPr>
              <a:t>–List B2</a:t>
            </a:r>
            <a:br>
              <a:rPr lang="cs-CZ"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E2C46D32-AF09-4306-9D94-5C0F0F4EE4F3}"/>
              </a:ext>
            </a:extLst>
          </p:cNvPr>
          <p:cNvSpPr>
            <a:spLocks noGrp="1"/>
          </p:cNvSpPr>
          <p:nvPr>
            <p:ph idx="1"/>
          </p:nvPr>
        </p:nvSpPr>
        <p:spPr/>
        <p:txBody>
          <a:bodyPr/>
          <a:lstStyle/>
          <a:p>
            <a:pPr algn="l"/>
            <a:endParaRPr lang="cs-CZ" sz="1800" b="0" i="0" u="none" strike="noStrike" baseline="0" dirty="0">
              <a:solidFill>
                <a:srgbClr val="000000"/>
              </a:solidFill>
              <a:latin typeface="Calibri" panose="020F0502020204030204" pitchFamily="34" charset="0"/>
            </a:endParaRPr>
          </a:p>
          <a:p>
            <a:r>
              <a:rPr lang="pl-PL" sz="1800" b="1" i="0" u="none" strike="noStrike" baseline="0" dirty="0">
                <a:latin typeface="Calibri" panose="020F0502020204030204" pitchFamily="34" charset="0"/>
              </a:rPr>
              <a:t>B2 Popis projektu – specifika článku 20 </a:t>
            </a:r>
            <a:endParaRPr lang="pl-PL" sz="1800" b="0" i="0" u="none" strike="noStrike" baseline="0" dirty="0">
              <a:latin typeface="Calibri" panose="020F0502020204030204" pitchFamily="34" charset="0"/>
            </a:endParaRPr>
          </a:p>
          <a:p>
            <a:r>
              <a:rPr lang="cs-CZ" sz="1800" b="1" i="0" u="none" strike="noStrike" baseline="0" dirty="0">
                <a:latin typeface="Calibri" panose="020F0502020204030204" pitchFamily="34" charset="0"/>
              </a:rPr>
              <a:t>Režim podpory </a:t>
            </a:r>
            <a:r>
              <a:rPr lang="cs-CZ" sz="1800" b="0" i="0" u="none" strike="noStrike" baseline="0" dirty="0">
                <a:latin typeface="Calibri" panose="020F0502020204030204" pitchFamily="34" charset="0"/>
              </a:rPr>
              <a:t>– žadatel nejdříve vybere „režim de minimis“ nebo režim „nezakládá veřejnou podporu“ v souladu s podmínkami Pravidel 19.2.1. Režim podpory nelze po zaregistrování na RO SZIF měnit. </a:t>
            </a:r>
          </a:p>
          <a:p>
            <a:r>
              <a:rPr lang="cs-CZ" sz="1800" b="1" i="0" u="none" strike="noStrike" baseline="0" dirty="0">
                <a:latin typeface="Calibri" panose="020F0502020204030204" pitchFamily="34" charset="0"/>
              </a:rPr>
              <a:t>Projekt zahrnuje výdaje na oblast </a:t>
            </a:r>
            <a:r>
              <a:rPr lang="cs-CZ" sz="1800" b="0" i="0" u="none" strike="noStrike" baseline="0" dirty="0">
                <a:latin typeface="Calibri" panose="020F0502020204030204" pitchFamily="34" charset="0"/>
              </a:rPr>
              <a:t>– zobrazí se možnosti pro vybraný režim podpory. Žadatel vyberu jednu oblast. Na základě tohoto výběru se pro níže popsané oblasti generují další pole pro vyplnění. </a:t>
            </a:r>
          </a:p>
          <a:p>
            <a:r>
              <a:rPr lang="cs-CZ" sz="1800" b="1" i="0" u="none" strike="noStrike" baseline="0" dirty="0">
                <a:latin typeface="Calibri" panose="020F0502020204030204" pitchFamily="34" charset="0"/>
              </a:rPr>
              <a:t>Podléhá projekt (popř. část projektu) řízení stavebního úřadu? </a:t>
            </a:r>
            <a:r>
              <a:rPr lang="cs-CZ" sz="1800" b="0" i="0" u="none" strike="noStrike" baseline="0" dirty="0">
                <a:latin typeface="Calibri" panose="020F0502020204030204" pitchFamily="34" charset="0"/>
              </a:rPr>
              <a:t>- žadatel odpovídá zaškrtnutím ANO/NE. </a:t>
            </a:r>
          </a:p>
          <a:p>
            <a:r>
              <a:rPr lang="cs-CZ" sz="1800" b="1" i="0" u="none" strike="noStrike" baseline="0" dirty="0">
                <a:latin typeface="Calibri" panose="020F0502020204030204" pitchFamily="34" charset="0"/>
              </a:rPr>
              <a:t>Bude celý objekt sloužit cílům článku nařízení? </a:t>
            </a:r>
            <a:r>
              <a:rPr lang="cs-CZ" sz="1800" b="0" i="0" u="none" strike="noStrike" baseline="0" dirty="0">
                <a:latin typeface="Calibri" panose="020F0502020204030204" pitchFamily="34" charset="0"/>
              </a:rPr>
              <a:t>– v případě, že je předmětem projektu objekt, vyplní žadatel, zda celý objekt slouží k cílům článku. Žadatel odpovídá zaškrtnutím ANO/NE. </a:t>
            </a:r>
          </a:p>
          <a:p>
            <a:endParaRPr lang="cs-CZ" dirty="0"/>
          </a:p>
        </p:txBody>
      </p:sp>
    </p:spTree>
    <p:extLst>
      <p:ext uri="{BB962C8B-B14F-4D97-AF65-F5344CB8AC3E}">
        <p14:creationId xmlns:p14="http://schemas.microsoft.com/office/powerpoint/2010/main" val="1051674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0EA84F-7923-4196-B1BC-91BDDF4301E7}"/>
              </a:ext>
            </a:extLst>
          </p:cNvPr>
          <p:cNvSpPr>
            <a:spLocks noGrp="1"/>
          </p:cNvSpPr>
          <p:nvPr>
            <p:ph type="title"/>
          </p:nvPr>
        </p:nvSpPr>
        <p:spPr/>
        <p:txBody>
          <a:bodyPr>
            <a:normAutofit/>
          </a:bodyPr>
          <a:lstStyle/>
          <a:p>
            <a:r>
              <a:rPr lang="cs-CZ" b="1" dirty="0">
                <a:latin typeface="Tw Cen MT Condensed" panose="020B0606020104020203" pitchFamily="34" charset="-18"/>
              </a:rPr>
              <a:t>Vyplnění jednotlivých listů </a:t>
            </a:r>
            <a:r>
              <a:rPr lang="cs-CZ" b="1" dirty="0" err="1">
                <a:latin typeface="Tw Cen MT Condensed" panose="020B0606020104020203" pitchFamily="34" charset="-18"/>
              </a:rPr>
              <a:t>ŽoD</a:t>
            </a:r>
            <a:r>
              <a:rPr lang="cs-CZ" b="1" dirty="0">
                <a:latin typeface="Tw Cen MT Condensed" panose="020B0606020104020203" pitchFamily="34" charset="-18"/>
              </a:rPr>
              <a:t> </a:t>
            </a:r>
            <a:br>
              <a:rPr lang="cs-CZ"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C7314DA5-8078-4523-B805-38BE33CD3B8A}"/>
              </a:ext>
            </a:extLst>
          </p:cNvPr>
          <p:cNvSpPr>
            <a:spLocks noGrp="1"/>
          </p:cNvSpPr>
          <p:nvPr>
            <p:ph idx="1"/>
          </p:nvPr>
        </p:nvSpPr>
        <p:spPr/>
        <p:txBody>
          <a:bodyPr/>
          <a:lstStyle/>
          <a:p>
            <a:pPr algn="l"/>
            <a:endParaRPr lang="cs-CZ" sz="1800" b="0" i="0" u="none" strike="noStrike" baseline="0" dirty="0">
              <a:solidFill>
                <a:srgbClr val="000000"/>
              </a:solidFill>
              <a:latin typeface="Calibri" panose="020F0502020204030204" pitchFamily="34" charset="0"/>
            </a:endParaRP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Pro další vyplnění listů použijte instruktážní list (Horní část Žádosti o dotaci MENU -&gt; otevřít instruktážní list). </a:t>
            </a:r>
          </a:p>
          <a:p>
            <a:r>
              <a:rPr lang="cs-CZ" sz="1800" b="0" i="0" u="none" strike="noStrike" baseline="0" dirty="0">
                <a:latin typeface="Arial" panose="020B0604020202020204" pitchFamily="34" charset="0"/>
              </a:rPr>
              <a:t>•</a:t>
            </a:r>
            <a:r>
              <a:rPr lang="cs-CZ" sz="1800" b="1" i="0" u="none" strike="noStrike" baseline="0" dirty="0">
                <a:latin typeface="Calibri" panose="020F0502020204030204" pitchFamily="34" charset="0"/>
              </a:rPr>
              <a:t>!!! List E2 Preferenční kritéria přidělená MAS – žadatel nevyplňuje !!! </a:t>
            </a:r>
            <a:endParaRPr lang="cs-CZ" sz="1800" b="0" i="0" u="none" strike="noStrike" baseline="0" dirty="0">
              <a:latin typeface="Calibri" panose="020F0502020204030204" pitchFamily="34" charset="0"/>
            </a:endParaRP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Vyplňuje Výběrová komise MAS v rámci věcného hodnocení projektů, tj. bodového hodnocení na MAS.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Dle bodového zisku jsou žádosti o dotaci seřazeny a následně podpořeny. </a:t>
            </a:r>
          </a:p>
          <a:p>
            <a:pPr marL="0" indent="0">
              <a:buNone/>
            </a:pPr>
            <a:endParaRPr lang="cs-CZ" dirty="0"/>
          </a:p>
        </p:txBody>
      </p:sp>
    </p:spTree>
    <p:extLst>
      <p:ext uri="{BB962C8B-B14F-4D97-AF65-F5344CB8AC3E}">
        <p14:creationId xmlns:p14="http://schemas.microsoft.com/office/powerpoint/2010/main" val="59850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4899AC-592E-4A21-9FED-7D0CF8800B8E}"/>
              </a:ext>
            </a:extLst>
          </p:cNvPr>
          <p:cNvSpPr>
            <a:spLocks noGrp="1"/>
          </p:cNvSpPr>
          <p:nvPr>
            <p:ph type="title"/>
          </p:nvPr>
        </p:nvSpPr>
        <p:spPr/>
        <p:txBody>
          <a:bodyPr/>
          <a:lstStyle/>
          <a:p>
            <a:r>
              <a:rPr lang="cs-CZ" b="1" dirty="0">
                <a:latin typeface="Tw Cen MT Condensed" panose="020B0606020104020203" pitchFamily="34" charset="-18"/>
              </a:rPr>
              <a:t>Podání </a:t>
            </a:r>
            <a:r>
              <a:rPr lang="cs-CZ" b="1" dirty="0" err="1">
                <a:latin typeface="Tw Cen MT Condensed" panose="020B0606020104020203" pitchFamily="34" charset="-18"/>
              </a:rPr>
              <a:t>ŽoD</a:t>
            </a:r>
            <a:r>
              <a:rPr lang="cs-CZ" b="1" dirty="0">
                <a:latin typeface="Tw Cen MT Condensed" panose="020B0606020104020203" pitchFamily="34" charset="-18"/>
              </a:rPr>
              <a:t> na MAS </a:t>
            </a:r>
            <a:br>
              <a:rPr lang="cs-CZ"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F78181A9-D8A5-48AD-AA40-ABDD0CDB822A}"/>
              </a:ext>
            </a:extLst>
          </p:cNvPr>
          <p:cNvSpPr>
            <a:spLocks noGrp="1"/>
          </p:cNvSpPr>
          <p:nvPr>
            <p:ph idx="1"/>
          </p:nvPr>
        </p:nvSpPr>
        <p:spPr>
          <a:xfrm>
            <a:off x="705035" y="1825625"/>
            <a:ext cx="10515600" cy="4351338"/>
          </a:xfrm>
        </p:spPr>
        <p:txBody>
          <a:bodyPr/>
          <a:lstStyle/>
          <a:p>
            <a:pPr algn="l"/>
            <a:endParaRPr lang="cs-CZ" sz="1800" b="0" i="0" u="none" strike="noStrike" baseline="0" dirty="0">
              <a:solidFill>
                <a:srgbClr val="000000"/>
              </a:solidFill>
              <a:latin typeface="Calibri" panose="020F0502020204030204" pitchFamily="34" charset="0"/>
            </a:endParaRPr>
          </a:p>
          <a:p>
            <a:r>
              <a:rPr lang="cs-CZ" sz="1800" b="0" i="0" u="none" strike="noStrike" baseline="0" dirty="0">
                <a:latin typeface="Calibri" panose="020F0502020204030204" pitchFamily="34" charset="0"/>
              </a:rPr>
              <a:t> PF → Nová podání → žádosti PRV – projektová opatření → Žádosti o dotaci přes MAS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spodní část stránky „Pokračovat v podání: s elektronickým podpisem</a:t>
            </a:r>
          </a:p>
          <a:p>
            <a:endParaRPr lang="cs-CZ" dirty="0"/>
          </a:p>
        </p:txBody>
      </p:sp>
      <p:pic>
        <p:nvPicPr>
          <p:cNvPr id="5" name="Obrázek 4">
            <a:extLst>
              <a:ext uri="{FF2B5EF4-FFF2-40B4-BE49-F238E27FC236}">
                <a16:creationId xmlns:a16="http://schemas.microsoft.com/office/drawing/2014/main" id="{79C96D00-02EB-48C0-8214-A0295EC0F412}"/>
              </a:ext>
            </a:extLst>
          </p:cNvPr>
          <p:cNvPicPr>
            <a:picLocks noChangeAspect="1"/>
          </p:cNvPicPr>
          <p:nvPr/>
        </p:nvPicPr>
        <p:blipFill>
          <a:blip r:embed="rId2"/>
          <a:stretch>
            <a:fillRect/>
          </a:stretch>
        </p:blipFill>
        <p:spPr>
          <a:xfrm>
            <a:off x="1285053" y="3116063"/>
            <a:ext cx="9333737" cy="2909980"/>
          </a:xfrm>
          <a:prstGeom prst="rect">
            <a:avLst/>
          </a:prstGeom>
        </p:spPr>
      </p:pic>
    </p:spTree>
    <p:extLst>
      <p:ext uri="{BB962C8B-B14F-4D97-AF65-F5344CB8AC3E}">
        <p14:creationId xmlns:p14="http://schemas.microsoft.com/office/powerpoint/2010/main" val="2104633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EE624A-4906-452B-A4B1-5FE03B7F4657}"/>
              </a:ext>
            </a:extLst>
          </p:cNvPr>
          <p:cNvSpPr>
            <a:spLocks noGrp="1"/>
          </p:cNvSpPr>
          <p:nvPr>
            <p:ph type="title"/>
          </p:nvPr>
        </p:nvSpPr>
        <p:spPr/>
        <p:txBody>
          <a:bodyPr/>
          <a:lstStyle/>
          <a:p>
            <a:r>
              <a:rPr lang="cs-CZ" b="1" dirty="0">
                <a:latin typeface="Tw Cen MT Condensed" panose="020B0606020104020203" pitchFamily="34" charset="-18"/>
              </a:rPr>
              <a:t>Podání </a:t>
            </a:r>
            <a:r>
              <a:rPr lang="cs-CZ" b="1" dirty="0" err="1">
                <a:latin typeface="Tw Cen MT Condensed" panose="020B0606020104020203" pitchFamily="34" charset="-18"/>
              </a:rPr>
              <a:t>ŽoD</a:t>
            </a:r>
            <a:r>
              <a:rPr lang="cs-CZ" b="1" dirty="0">
                <a:latin typeface="Tw Cen MT Condensed" panose="020B0606020104020203" pitchFamily="34" charset="-18"/>
              </a:rPr>
              <a:t> na MAS </a:t>
            </a:r>
            <a:br>
              <a:rPr lang="cs-CZ" dirty="0"/>
            </a:br>
            <a:endParaRPr lang="cs-CZ" dirty="0"/>
          </a:p>
        </p:txBody>
      </p:sp>
      <p:pic>
        <p:nvPicPr>
          <p:cNvPr id="5" name="Zástupný obsah 4">
            <a:extLst>
              <a:ext uri="{FF2B5EF4-FFF2-40B4-BE49-F238E27FC236}">
                <a16:creationId xmlns:a16="http://schemas.microsoft.com/office/drawing/2014/main" id="{820EB147-C874-44C3-B442-913458FABEC4}"/>
              </a:ext>
            </a:extLst>
          </p:cNvPr>
          <p:cNvPicPr>
            <a:picLocks noGrp="1" noChangeAspect="1"/>
          </p:cNvPicPr>
          <p:nvPr>
            <p:ph idx="1"/>
          </p:nvPr>
        </p:nvPicPr>
        <p:blipFill>
          <a:blip r:embed="rId2"/>
          <a:stretch>
            <a:fillRect/>
          </a:stretch>
        </p:blipFill>
        <p:spPr>
          <a:xfrm>
            <a:off x="648362" y="1354430"/>
            <a:ext cx="3710607" cy="5062229"/>
          </a:xfrm>
        </p:spPr>
      </p:pic>
      <p:pic>
        <p:nvPicPr>
          <p:cNvPr id="7" name="Obrázek 6">
            <a:extLst>
              <a:ext uri="{FF2B5EF4-FFF2-40B4-BE49-F238E27FC236}">
                <a16:creationId xmlns:a16="http://schemas.microsoft.com/office/drawing/2014/main" id="{64BDE055-96EA-4552-BEA5-3C3A33043A86}"/>
              </a:ext>
            </a:extLst>
          </p:cNvPr>
          <p:cNvPicPr>
            <a:picLocks noChangeAspect="1"/>
          </p:cNvPicPr>
          <p:nvPr/>
        </p:nvPicPr>
        <p:blipFill>
          <a:blip r:embed="rId3"/>
          <a:stretch>
            <a:fillRect/>
          </a:stretch>
        </p:blipFill>
        <p:spPr>
          <a:xfrm>
            <a:off x="6096000" y="1281674"/>
            <a:ext cx="4893972" cy="5732834"/>
          </a:xfrm>
          <a:prstGeom prst="rect">
            <a:avLst/>
          </a:prstGeom>
        </p:spPr>
      </p:pic>
    </p:spTree>
    <p:extLst>
      <p:ext uri="{BB962C8B-B14F-4D97-AF65-F5344CB8AC3E}">
        <p14:creationId xmlns:p14="http://schemas.microsoft.com/office/powerpoint/2010/main" val="3804697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D27279-1763-44A8-8849-E7149347E354}"/>
              </a:ext>
            </a:extLst>
          </p:cNvPr>
          <p:cNvSpPr>
            <a:spLocks noGrp="1"/>
          </p:cNvSpPr>
          <p:nvPr>
            <p:ph type="title"/>
          </p:nvPr>
        </p:nvSpPr>
        <p:spPr/>
        <p:txBody>
          <a:bodyPr/>
          <a:lstStyle/>
          <a:p>
            <a:r>
              <a:rPr lang="cs-CZ" b="1" dirty="0">
                <a:latin typeface="Tw Cen MT Condensed" panose="020B0606020104020203" pitchFamily="34" charset="-18"/>
              </a:rPr>
              <a:t>Kontrola a hodnocení </a:t>
            </a:r>
            <a:r>
              <a:rPr lang="cs-CZ" b="1" dirty="0" err="1">
                <a:latin typeface="Tw Cen MT Condensed" panose="020B0606020104020203" pitchFamily="34" charset="-18"/>
              </a:rPr>
              <a:t>ŽoD</a:t>
            </a:r>
            <a:r>
              <a:rPr lang="cs-CZ" b="1" dirty="0">
                <a:latin typeface="Tw Cen MT Condensed" panose="020B0606020104020203" pitchFamily="34" charset="-18"/>
              </a:rPr>
              <a:t> </a:t>
            </a:r>
            <a:br>
              <a:rPr lang="cs-CZ" dirty="0"/>
            </a:br>
            <a:endParaRPr lang="cs-CZ" dirty="0"/>
          </a:p>
        </p:txBody>
      </p:sp>
      <p:sp>
        <p:nvSpPr>
          <p:cNvPr id="3" name="Zástupný obsah 2">
            <a:extLst>
              <a:ext uri="{FF2B5EF4-FFF2-40B4-BE49-F238E27FC236}">
                <a16:creationId xmlns:a16="http://schemas.microsoft.com/office/drawing/2014/main" id="{B7B11420-3E8D-4D7A-A86F-B9E17A0D30DD}"/>
              </a:ext>
            </a:extLst>
          </p:cNvPr>
          <p:cNvSpPr>
            <a:spLocks noGrp="1"/>
          </p:cNvSpPr>
          <p:nvPr>
            <p:ph idx="1"/>
          </p:nvPr>
        </p:nvSpPr>
        <p:spPr/>
        <p:txBody>
          <a:bodyPr>
            <a:normAutofit fontScale="92500" lnSpcReduction="10000"/>
          </a:bodyPr>
          <a:lstStyle/>
          <a:p>
            <a:pPr algn="l"/>
            <a:endParaRPr lang="cs-CZ" sz="1800" b="0" i="0" u="none" strike="noStrike" baseline="0" dirty="0">
              <a:solidFill>
                <a:srgbClr val="000000"/>
              </a:solidFill>
              <a:latin typeface="Calibri" panose="020F0502020204030204" pitchFamily="34" charset="0"/>
            </a:endParaRPr>
          </a:p>
          <a:p>
            <a:r>
              <a:rPr lang="cs-CZ" sz="1800" b="0" i="0" u="none" strike="noStrike" baseline="0" dirty="0">
                <a:latin typeface="Calibri" panose="020F0502020204030204" pitchFamily="34" charset="0"/>
              </a:rPr>
              <a:t>Administrativní kontrola </a:t>
            </a:r>
          </a:p>
          <a:p>
            <a:r>
              <a:rPr lang="cs-CZ" sz="1800" b="0" i="0" u="none" strike="noStrike" baseline="0" dirty="0">
                <a:latin typeface="Wingdings" panose="05000000000000000000" pitchFamily="2" charset="2"/>
              </a:rPr>
              <a:t></a:t>
            </a:r>
            <a:r>
              <a:rPr lang="cs-CZ" sz="1800" b="0" i="0" u="none" strike="noStrike" baseline="0" dirty="0">
                <a:latin typeface="Calibri" panose="020F0502020204030204" pitchFamily="34" charset="0"/>
              </a:rPr>
              <a:t>Kontrola obsahové správnosti </a:t>
            </a:r>
          </a:p>
          <a:p>
            <a:r>
              <a:rPr lang="cs-CZ" sz="1800" b="0" i="0" u="none" strike="noStrike" baseline="0" dirty="0">
                <a:latin typeface="Wingdings" panose="05000000000000000000" pitchFamily="2" charset="2"/>
              </a:rPr>
              <a:t></a:t>
            </a:r>
            <a:r>
              <a:rPr lang="cs-CZ" sz="1800" b="0" i="0" u="none" strike="noStrike" baseline="0" dirty="0">
                <a:latin typeface="Calibri" panose="020F0502020204030204" pitchFamily="34" charset="0"/>
              </a:rPr>
              <a:t>Kontrola přijatelnosti </a:t>
            </a:r>
          </a:p>
          <a:p>
            <a:r>
              <a:rPr lang="cs-CZ" sz="1800" b="0" i="0" u="none" strike="noStrike" baseline="0" dirty="0">
                <a:latin typeface="Wingdings" panose="05000000000000000000" pitchFamily="2" charset="2"/>
              </a:rPr>
              <a:t></a:t>
            </a:r>
            <a:r>
              <a:rPr lang="cs-CZ" sz="1800" b="0" i="0" u="none" strike="noStrike" baseline="0" dirty="0">
                <a:latin typeface="Calibri" panose="020F0502020204030204" pitchFamily="34" charset="0"/>
              </a:rPr>
              <a:t>Kontrola dalších podmínek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Provádí zaměstnanec MAS do 30 pracovních dní od ukončení příjmu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Nedostatky lze opravit na základě výzvy MAS (2 x 5 pracovních dní).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Pokud nedojde k doplnění ve stanoveném termínu dojde k ukončení administrace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O výsledku budete písemně informováni – e-mailem.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Proti rozhodnutí MAS je možné se odvolat do 21 kalendářních dní ode dne doručení oznámení o výsledku kontroly. </a:t>
            </a:r>
          </a:p>
          <a:p>
            <a:endParaRPr lang="cs-CZ"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511967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DEDA54-E0EC-4287-92CC-4F62D6C84D1A}"/>
              </a:ext>
            </a:extLst>
          </p:cNvPr>
          <p:cNvSpPr>
            <a:spLocks noGrp="1"/>
          </p:cNvSpPr>
          <p:nvPr>
            <p:ph type="title"/>
          </p:nvPr>
        </p:nvSpPr>
        <p:spPr/>
        <p:txBody>
          <a:bodyPr/>
          <a:lstStyle/>
          <a:p>
            <a:r>
              <a:rPr lang="cs-CZ" b="1" dirty="0">
                <a:latin typeface="Tw Cen MT Condensed" panose="020B0606020104020203" pitchFamily="34" charset="-18"/>
              </a:rPr>
              <a:t>Kontrola a hodnocení </a:t>
            </a:r>
            <a:r>
              <a:rPr lang="cs-CZ" b="1" dirty="0" err="1">
                <a:latin typeface="Tw Cen MT Condensed" panose="020B0606020104020203" pitchFamily="34" charset="-18"/>
              </a:rPr>
              <a:t>ŽoD</a:t>
            </a:r>
            <a:r>
              <a:rPr lang="cs-CZ" b="1" dirty="0">
                <a:latin typeface="Tw Cen MT Condensed" panose="020B0606020104020203" pitchFamily="34" charset="-18"/>
              </a:rPr>
              <a:t> </a:t>
            </a:r>
            <a:br>
              <a:rPr lang="cs-CZ"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158BF75D-5F05-4AE3-8E3D-6FD843ED28FF}"/>
              </a:ext>
            </a:extLst>
          </p:cNvPr>
          <p:cNvSpPr>
            <a:spLocks noGrp="1"/>
          </p:cNvSpPr>
          <p:nvPr>
            <p:ph idx="1"/>
          </p:nvPr>
        </p:nvSpPr>
        <p:spPr>
          <a:xfrm>
            <a:off x="710214" y="1376039"/>
            <a:ext cx="10643586" cy="4800924"/>
          </a:xfrm>
        </p:spPr>
        <p:txBody>
          <a:bodyPr>
            <a:normAutofit fontScale="55000" lnSpcReduction="20000"/>
          </a:bodyPr>
          <a:lstStyle/>
          <a:p>
            <a:pPr algn="l"/>
            <a:endParaRPr lang="cs-CZ" sz="1800" b="0" i="0" u="none" strike="noStrike" baseline="0" dirty="0">
              <a:solidFill>
                <a:srgbClr val="000000"/>
              </a:solidFill>
              <a:latin typeface="Calibri" panose="020F0502020204030204" pitchFamily="34" charset="0"/>
            </a:endParaRPr>
          </a:p>
          <a:p>
            <a:r>
              <a:rPr lang="cs-CZ" sz="1900" b="0" i="0" u="none" strike="noStrike" baseline="0" dirty="0">
                <a:latin typeface="Calibri" panose="020F0502020204030204" pitchFamily="34" charset="0"/>
              </a:rPr>
              <a:t>Věcné hodnocení projektů </a:t>
            </a:r>
          </a:p>
          <a:p>
            <a:r>
              <a:rPr lang="cs-CZ" sz="1900" b="0" i="0" u="none" strike="noStrike" baseline="0" dirty="0">
                <a:latin typeface="Arial" panose="020B0604020202020204" pitchFamily="34" charset="0"/>
              </a:rPr>
              <a:t>•</a:t>
            </a:r>
            <a:r>
              <a:rPr lang="cs-CZ" sz="1900" b="0" i="0" u="none" strike="noStrike" baseline="0" dirty="0">
                <a:latin typeface="Calibri" panose="020F0502020204030204" pitchFamily="34" charset="0"/>
              </a:rPr>
              <a:t>Provádí Výběrová komise MAS. </a:t>
            </a:r>
          </a:p>
          <a:p>
            <a:r>
              <a:rPr lang="cs-CZ" sz="1900" b="0" i="0" u="none" strike="noStrike" baseline="0" dirty="0">
                <a:latin typeface="Arial" panose="020B0604020202020204" pitchFamily="34" charset="0"/>
              </a:rPr>
              <a:t>•</a:t>
            </a:r>
            <a:r>
              <a:rPr lang="cs-CZ" sz="1900" b="0" i="0" u="none" strike="noStrike" baseline="0" dirty="0">
                <a:latin typeface="Calibri" panose="020F0502020204030204" pitchFamily="34" charset="0"/>
              </a:rPr>
              <a:t>Dle preferenčních kritérií </a:t>
            </a:r>
          </a:p>
          <a:p>
            <a:r>
              <a:rPr lang="cs-CZ" sz="1900" b="0" i="0" u="none" strike="noStrike" baseline="0" dirty="0">
                <a:latin typeface="Arial" panose="020B0604020202020204" pitchFamily="34" charset="0"/>
              </a:rPr>
              <a:t>•</a:t>
            </a:r>
            <a:r>
              <a:rPr lang="cs-CZ" sz="1900" b="0" i="0" u="none" strike="noStrike" baseline="0" dirty="0">
                <a:latin typeface="Calibri" panose="020F0502020204030204" pitchFamily="34" charset="0"/>
              </a:rPr>
              <a:t>Projekt musí získat min. 50 bodů. </a:t>
            </a:r>
          </a:p>
          <a:p>
            <a:r>
              <a:rPr lang="cs-CZ" sz="1900" b="0" i="0" u="none" strike="noStrike" baseline="0" dirty="0">
                <a:latin typeface="Arial" panose="020B0604020202020204" pitchFamily="34" charset="0"/>
              </a:rPr>
              <a:t>•</a:t>
            </a:r>
            <a:r>
              <a:rPr lang="cs-CZ" sz="1900" b="0" i="0" u="none" strike="noStrike" baseline="0" dirty="0">
                <a:latin typeface="Calibri" panose="020F0502020204030204" pitchFamily="34" charset="0"/>
              </a:rPr>
              <a:t>Seznam </a:t>
            </a:r>
            <a:r>
              <a:rPr lang="cs-CZ" sz="1900" b="0" i="0" u="none" strike="noStrike" baseline="0" dirty="0" err="1">
                <a:latin typeface="Calibri" panose="020F0502020204030204" pitchFamily="34" charset="0"/>
              </a:rPr>
              <a:t>ŽoD</a:t>
            </a:r>
            <a:r>
              <a:rPr lang="cs-CZ" sz="1900" b="0" i="0" u="none" strike="noStrike" baseline="0" dirty="0">
                <a:latin typeface="Calibri" panose="020F0502020204030204" pitchFamily="34" charset="0"/>
              </a:rPr>
              <a:t> dle počtu získaných bodů. </a:t>
            </a:r>
          </a:p>
          <a:p>
            <a:r>
              <a:rPr lang="cs-CZ" sz="1900" b="0" i="0" u="none" strike="noStrike" baseline="0" dirty="0">
                <a:latin typeface="Arial" panose="020B0604020202020204" pitchFamily="34" charset="0"/>
              </a:rPr>
              <a:t>•</a:t>
            </a:r>
            <a:r>
              <a:rPr lang="cs-CZ" sz="1900" b="0" i="0" u="none" strike="noStrike" baseline="0" dirty="0">
                <a:solidFill>
                  <a:srgbClr val="000000"/>
                </a:solidFill>
                <a:latin typeface="Verdana" panose="020B0604030504040204" pitchFamily="34" charset="0"/>
              </a:rPr>
              <a:t>Výběr projektů bude založen na principu soutěže mezi předloženými žádostmi. Budou vybrány projekty, které dosáhly nejlepšího bodového hodnocení. Počet podpořených projektů bude limitován výší alokace MAS pro operaci 19.2.1 dle finančního plánu SCLLD platného ke dni vyhlášení výzvy. </a:t>
            </a:r>
          </a:p>
          <a:p>
            <a:r>
              <a:rPr lang="cs-CZ" sz="1900" b="0" i="0" u="none" strike="noStrike" baseline="0" dirty="0">
                <a:solidFill>
                  <a:srgbClr val="000000"/>
                </a:solidFill>
                <a:latin typeface="Verdana" panose="020B0604030504040204" pitchFamily="34" charset="0"/>
              </a:rPr>
              <a:t>Postup pro hodnocení a výběr projektů je uveden </a:t>
            </a:r>
            <a:r>
              <a:rPr lang="cs-CZ" sz="1900" b="0" i="1" u="none" strike="noStrike" baseline="0" dirty="0">
                <a:solidFill>
                  <a:srgbClr val="000000"/>
                </a:solidFill>
                <a:latin typeface="Verdana" panose="020B0604030504040204" pitchFamily="34" charset="0"/>
              </a:rPr>
              <a:t>v Interních postupech Místní akční skupiny Krkonoše, z.s. pro Programový rámec Program rozvoje venkova. </a:t>
            </a:r>
            <a:endParaRPr lang="cs-CZ" sz="1900" b="0" i="0" u="none" strike="noStrike" baseline="0" dirty="0">
              <a:solidFill>
                <a:srgbClr val="000000"/>
              </a:solidFill>
              <a:latin typeface="Verdana" panose="020B0604030504040204" pitchFamily="34" charset="0"/>
            </a:endParaRPr>
          </a:p>
          <a:p>
            <a:r>
              <a:rPr lang="cs-CZ" sz="1900" b="0" i="0" u="none" strike="noStrike" baseline="0" dirty="0">
                <a:solidFill>
                  <a:srgbClr val="000000"/>
                </a:solidFill>
                <a:latin typeface="Verdana" panose="020B0604030504040204" pitchFamily="34" charset="0"/>
              </a:rPr>
              <a:t>Preferenční kritéria pro výběr projektů jsou součástí </a:t>
            </a:r>
            <a:r>
              <a:rPr lang="cs-CZ" sz="1900" b="0" i="0" u="none" strike="noStrike" baseline="0" dirty="0" err="1">
                <a:solidFill>
                  <a:srgbClr val="000000"/>
                </a:solidFill>
                <a:latin typeface="Verdana" panose="020B0604030504040204" pitchFamily="34" charset="0"/>
              </a:rPr>
              <a:t>Fichí</a:t>
            </a:r>
            <a:r>
              <a:rPr lang="cs-CZ" sz="1900" b="0" i="0" u="none" strike="noStrike" baseline="0" dirty="0">
                <a:solidFill>
                  <a:srgbClr val="000000"/>
                </a:solidFill>
                <a:latin typeface="Verdana" panose="020B0604030504040204" pitchFamily="34" charset="0"/>
              </a:rPr>
              <a:t>, které jsou přílohou této výzvy. </a:t>
            </a:r>
          </a:p>
          <a:p>
            <a:r>
              <a:rPr lang="cs-CZ" sz="1900" b="0" i="0" u="none" strike="noStrike" baseline="0" dirty="0">
                <a:solidFill>
                  <a:srgbClr val="000000"/>
                </a:solidFill>
                <a:latin typeface="Verdana" panose="020B0604030504040204" pitchFamily="34" charset="0"/>
              </a:rPr>
              <a:t>V případě shodného počtu bodů rozhoduje výše celkových způsobilých výdajů. </a:t>
            </a:r>
            <a:endParaRPr lang="cs-CZ" sz="1900" b="0" i="0" u="none" strike="noStrike" baseline="0" dirty="0">
              <a:latin typeface="Calibri" panose="020F0502020204030204" pitchFamily="34" charset="0"/>
            </a:endParaRPr>
          </a:p>
          <a:p>
            <a:r>
              <a:rPr lang="cs-CZ" sz="1900" b="0" i="0" u="none" strike="noStrike" baseline="0" dirty="0">
                <a:latin typeface="Calibri" panose="020F0502020204030204" pitchFamily="34" charset="0"/>
              </a:rPr>
              <a:t>Schválení výběru projektů </a:t>
            </a:r>
          </a:p>
          <a:p>
            <a:r>
              <a:rPr lang="cs-CZ" sz="1900" b="0" i="0" u="none" strike="noStrike" baseline="0" dirty="0">
                <a:latin typeface="Arial" panose="020B0604020202020204" pitchFamily="34" charset="0"/>
              </a:rPr>
              <a:t>•</a:t>
            </a:r>
            <a:r>
              <a:rPr lang="cs-CZ" sz="1900" b="0" i="0" u="none" strike="noStrike" baseline="0" dirty="0">
                <a:latin typeface="Calibri" panose="020F0502020204030204" pitchFamily="34" charset="0"/>
              </a:rPr>
              <a:t>Provádí Programový výbor MAS. </a:t>
            </a:r>
          </a:p>
          <a:p>
            <a:r>
              <a:rPr lang="cs-CZ" sz="1900" b="0" i="0" u="none" strike="noStrike" baseline="0" dirty="0">
                <a:latin typeface="Arial" panose="020B0604020202020204" pitchFamily="34" charset="0"/>
              </a:rPr>
              <a:t>•</a:t>
            </a:r>
            <a:r>
              <a:rPr lang="cs-CZ" sz="1900" b="0" i="0" u="none" strike="noStrike" baseline="0" dirty="0">
                <a:latin typeface="Calibri" panose="020F0502020204030204" pitchFamily="34" charset="0"/>
              </a:rPr>
              <a:t>Alokaci Výzvy nelze překročit. </a:t>
            </a:r>
          </a:p>
          <a:p>
            <a:r>
              <a:rPr lang="cs-CZ" sz="1900" b="0" i="0" u="none" strike="noStrike" baseline="0" dirty="0">
                <a:latin typeface="Arial" panose="020B0604020202020204" pitchFamily="34" charset="0"/>
              </a:rPr>
              <a:t>•</a:t>
            </a:r>
            <a:r>
              <a:rPr lang="cs-CZ" sz="1900" b="0" i="0" u="none" strike="noStrike" baseline="0" dirty="0">
                <a:solidFill>
                  <a:srgbClr val="000000"/>
                </a:solidFill>
                <a:latin typeface="Verdana" panose="020B0604030504040204" pitchFamily="34" charset="0"/>
              </a:rPr>
              <a:t> Alokace na výzvu lze dále navýšit z důvodu podpory hraničního projektu výzvy, u kterého může zároveň dojít ke snížení výdajů ze kterých je stanovena dotace (při zachování funkčního celku projektu), za podmínky, že nedojde k překročení alokace MAS stanovené pro celé programové období ve schváleném finančním plánu SCLLD. Možnost snížení dotace projedná s dotčeným žadatelem pověřený pracovník kanceláře MAS a o výsledku bude informovat předsedu rozhodovacího orgánu. Rozhodovací orgán vezme informaci na vědomí na svém příštím jednání. </a:t>
            </a:r>
            <a:endParaRPr lang="cs-CZ" sz="1900" b="0" i="0" u="none" strike="noStrike" baseline="0" dirty="0">
              <a:latin typeface="Arial" panose="020B0604020202020204" pitchFamily="34" charset="0"/>
            </a:endParaRPr>
          </a:p>
          <a:p>
            <a:r>
              <a:rPr lang="cs-CZ" sz="1900" b="0" i="0" u="none" strike="noStrike" baseline="0" dirty="0">
                <a:latin typeface="Arial" panose="020B0604020202020204" pitchFamily="34" charset="0"/>
              </a:rPr>
              <a:t>•</a:t>
            </a:r>
            <a:r>
              <a:rPr lang="cs-CZ" sz="1900" b="0" i="0" u="none" strike="noStrike" baseline="0" dirty="0">
                <a:latin typeface="Calibri" panose="020F0502020204030204" pitchFamily="34" charset="0"/>
              </a:rPr>
              <a:t>O výsledku budete písemně informováni. </a:t>
            </a:r>
          </a:p>
          <a:p>
            <a:endParaRPr lang="cs-CZ" sz="1800" b="0" i="0" u="none" strike="noStrike" baseline="0" dirty="0">
              <a:latin typeface="Calibri" panose="020F0502020204030204" pitchFamily="34" charset="0"/>
            </a:endParaRPr>
          </a:p>
          <a:p>
            <a:pPr marL="0" indent="0">
              <a:buNone/>
            </a:pPr>
            <a:endParaRPr lang="cs-CZ" dirty="0"/>
          </a:p>
        </p:txBody>
      </p:sp>
    </p:spTree>
    <p:extLst>
      <p:ext uri="{BB962C8B-B14F-4D97-AF65-F5344CB8AC3E}">
        <p14:creationId xmlns:p14="http://schemas.microsoft.com/office/powerpoint/2010/main" val="4092353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BC15DD-05CC-42B3-8682-039C84B81720}"/>
              </a:ext>
            </a:extLst>
          </p:cNvPr>
          <p:cNvSpPr>
            <a:spLocks noGrp="1"/>
          </p:cNvSpPr>
          <p:nvPr>
            <p:ph type="title"/>
          </p:nvPr>
        </p:nvSpPr>
        <p:spPr/>
        <p:txBody>
          <a:bodyPr/>
          <a:lstStyle/>
          <a:p>
            <a:r>
              <a:rPr lang="cs-CZ" b="1" dirty="0">
                <a:latin typeface="Tw Cen MT Condensed" panose="020B0606020104020203" pitchFamily="34" charset="-18"/>
              </a:rPr>
              <a:t>Registrace </a:t>
            </a:r>
            <a:r>
              <a:rPr lang="cs-CZ" b="1" dirty="0" err="1">
                <a:latin typeface="Tw Cen MT Condensed" panose="020B0606020104020203" pitchFamily="34" charset="-18"/>
              </a:rPr>
              <a:t>ŽoD</a:t>
            </a:r>
            <a:r>
              <a:rPr lang="cs-CZ" b="1" dirty="0">
                <a:latin typeface="Tw Cen MT Condensed" panose="020B0606020104020203" pitchFamily="34" charset="-18"/>
              </a:rPr>
              <a:t> na SZIF </a:t>
            </a:r>
            <a:br>
              <a:rPr lang="cs-CZ"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69A2926F-4780-4158-B284-1205DE7C01D1}"/>
              </a:ext>
            </a:extLst>
          </p:cNvPr>
          <p:cNvSpPr>
            <a:spLocks noGrp="1"/>
          </p:cNvSpPr>
          <p:nvPr>
            <p:ph idx="1"/>
          </p:nvPr>
        </p:nvSpPr>
        <p:spPr/>
        <p:txBody>
          <a:bodyPr/>
          <a:lstStyle/>
          <a:p>
            <a:pPr algn="l"/>
            <a:endParaRPr lang="cs-CZ" sz="1800" b="0" i="0" u="none" strike="noStrike" baseline="0" dirty="0">
              <a:solidFill>
                <a:srgbClr val="000000"/>
              </a:solidFill>
              <a:latin typeface="Calibri" panose="020F0502020204030204" pitchFamily="34" charset="0"/>
            </a:endParaRP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MAS doplní do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výsledky kontroly a hodnocení.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MAS elektronicky podepíše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verifikuje přílohy (uzamkne formulář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Žadatel odešle uzamčený formulář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přes Portál farmáře na RO SZIF.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Podání na SZIF bude možné nejdříve 17. 8. 2021 (15 kalendářních dní před 31.8.2021).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Následně probíhá závěrečné ověření způsobilosti projektů ze strany SZIF – komunikace přes Portál Farmáře. </a:t>
            </a:r>
          </a:p>
          <a:p>
            <a:r>
              <a:rPr lang="pl-PL" sz="1800" b="0" i="0" u="none" strike="noStrike" baseline="0" dirty="0">
                <a:latin typeface="Arial" panose="020B0604020202020204" pitchFamily="34" charset="0"/>
              </a:rPr>
              <a:t>•</a:t>
            </a:r>
            <a:r>
              <a:rPr lang="pl-PL" sz="1800" b="1" i="0" u="none" strike="noStrike" baseline="0" dirty="0">
                <a:latin typeface="Calibri" panose="020F0502020204030204" pitchFamily="34" charset="0"/>
              </a:rPr>
              <a:t>O poskytnutí dotace rozhoduje SZIF! </a:t>
            </a:r>
            <a:endParaRPr lang="pl-PL" sz="1800" b="0" i="0" u="none" strike="noStrike" baseline="0" dirty="0">
              <a:latin typeface="Calibri" panose="020F0502020204030204" pitchFamily="34" charset="0"/>
            </a:endParaRPr>
          </a:p>
          <a:p>
            <a:endParaRPr lang="cs-CZ" dirty="0"/>
          </a:p>
        </p:txBody>
      </p:sp>
    </p:spTree>
    <p:extLst>
      <p:ext uri="{BB962C8B-B14F-4D97-AF65-F5344CB8AC3E}">
        <p14:creationId xmlns:p14="http://schemas.microsoft.com/office/powerpoint/2010/main" val="362967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A2C65C-43B6-47D7-8A2F-103C7A344059}"/>
              </a:ext>
            </a:extLst>
          </p:cNvPr>
          <p:cNvSpPr>
            <a:spLocks noGrp="1"/>
          </p:cNvSpPr>
          <p:nvPr>
            <p:ph type="title"/>
          </p:nvPr>
        </p:nvSpPr>
        <p:spPr/>
        <p:txBody>
          <a:bodyPr/>
          <a:lstStyle/>
          <a:p>
            <a:r>
              <a:rPr lang="cs-CZ" b="1" dirty="0">
                <a:latin typeface="Tw Cen MT Condensed" panose="020B0606020104020203" pitchFamily="34" charset="-18"/>
              </a:rPr>
              <a:t>Důležité dokumenty </a:t>
            </a:r>
            <a:br>
              <a:rPr lang="cs-CZ"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42CA289D-63BF-4816-82B9-747D9717246C}"/>
              </a:ext>
            </a:extLst>
          </p:cNvPr>
          <p:cNvSpPr>
            <a:spLocks noGrp="1"/>
          </p:cNvSpPr>
          <p:nvPr>
            <p:ph idx="1"/>
          </p:nvPr>
        </p:nvSpPr>
        <p:spPr/>
        <p:txBody>
          <a:bodyPr>
            <a:normAutofit fontScale="77500" lnSpcReduction="20000"/>
          </a:bodyPr>
          <a:lstStyle/>
          <a:p>
            <a:pPr algn="l"/>
            <a:endParaRPr lang="cs-CZ" sz="1800" b="0" i="0" u="none" strike="noStrike" baseline="0" dirty="0">
              <a:solidFill>
                <a:srgbClr val="000000"/>
              </a:solidFill>
              <a:latin typeface="Calibri" panose="020F0502020204030204" pitchFamily="34" charset="0"/>
            </a:endParaRPr>
          </a:p>
          <a:p>
            <a:r>
              <a:rPr lang="cs-CZ" sz="1800" b="0" i="0" u="none" strike="noStrike" baseline="0" dirty="0">
                <a:latin typeface="Calibri" panose="020F0502020204030204" pitchFamily="34" charset="0"/>
              </a:rPr>
              <a:t>Pravidla pro operaci 19.2.1 - Podpora provádění operací v rámci strategie komunitně vedeného místního rozvoje (Pravidla pro žadatele; Pravidla) </a:t>
            </a:r>
          </a:p>
          <a:p>
            <a:r>
              <a:rPr lang="cs-CZ" sz="1800" b="0" i="0" u="none" strike="noStrike" baseline="0" dirty="0">
                <a:latin typeface="Calibri" panose="020F0502020204030204" pitchFamily="34" charset="0"/>
                <a:hlinkClick r:id="rId2"/>
              </a:rPr>
              <a:t>https://www.szif.cz/cs/CmDocument?rid=%2Fapa_anon%2Fcs%2Fdokumenty_ke_stazeni%2Fprv2014%2Fopatreni%2Fleader%2F1921%2F1608018102065.pdf </a:t>
            </a:r>
            <a:endParaRPr lang="cs-CZ" sz="1800" b="0" i="0" u="none" strike="noStrike" baseline="0" dirty="0">
              <a:latin typeface="Calibri" panose="020F0502020204030204" pitchFamily="34" charset="0"/>
            </a:endParaRPr>
          </a:p>
          <a:p>
            <a:r>
              <a:rPr lang="cs-CZ" sz="1800" b="0" i="0" u="none" strike="noStrike" baseline="0" dirty="0">
                <a:latin typeface="Calibri" panose="020F0502020204030204" pitchFamily="34" charset="0"/>
              </a:rPr>
              <a:t>Interní postupy MAS </a:t>
            </a:r>
            <a:r>
              <a:rPr lang="cs-CZ" sz="1800" b="0" i="0" u="none" strike="noStrike" baseline="0" dirty="0">
                <a:latin typeface="Calibri" panose="020F0502020204030204" pitchFamily="34" charset="0"/>
                <a:hlinkClick r:id="rId3"/>
              </a:rPr>
              <a:t>https://www.maskrkonose.cz/prv/interni-postupy</a:t>
            </a:r>
            <a:endParaRPr lang="cs-CZ" sz="1800" b="0" i="0" u="none" strike="noStrike" baseline="0" dirty="0">
              <a:latin typeface="Calibri" panose="020F0502020204030204" pitchFamily="34" charset="0"/>
            </a:endParaRPr>
          </a:p>
          <a:p>
            <a:r>
              <a:rPr lang="cs-CZ" sz="1800" b="0" i="0" u="none" strike="noStrike" baseline="0" dirty="0">
                <a:latin typeface="Calibri" panose="020F0502020204030204" pitchFamily="34" charset="0"/>
              </a:rPr>
              <a:t>Podrobný postup vygenerování a podání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přes Portál farmáře </a:t>
            </a:r>
          </a:p>
          <a:p>
            <a:r>
              <a:rPr lang="cs-CZ" sz="1800" b="0" i="0" u="none" strike="noStrike" baseline="0" dirty="0">
                <a:latin typeface="Calibri" panose="020F0502020204030204" pitchFamily="34" charset="0"/>
                <a:hlinkClick r:id="rId4"/>
              </a:rPr>
              <a:t>https://www.szif.cz/cs/CmDocument?rid=%2Fapa_anon%2Fcs%2Fdokumenty_ke_stazeni%2Fprv2014%2Fopatreni%2Fleader%2F1921%2F1509689077707%2F1523351443271.pdf </a:t>
            </a:r>
            <a:endParaRPr lang="cs-CZ" sz="1800" b="0" i="0" u="none" strike="noStrike" baseline="0" dirty="0">
              <a:latin typeface="Calibri" panose="020F0502020204030204" pitchFamily="34" charset="0"/>
            </a:endParaRPr>
          </a:p>
          <a:p>
            <a:r>
              <a:rPr lang="it-IT" sz="1800" b="0" i="0" u="none" strike="noStrike" baseline="0" dirty="0">
                <a:latin typeface="Calibri" panose="020F0502020204030204" pitchFamily="34" charset="0"/>
              </a:rPr>
              <a:t>Příručka pro publicitu PRV 2014 - 2020 </a:t>
            </a:r>
          </a:p>
          <a:p>
            <a:r>
              <a:rPr lang="cs-CZ" sz="1800" b="0" i="0" u="none" strike="noStrike" baseline="0" dirty="0">
                <a:latin typeface="Calibri" panose="020F0502020204030204" pitchFamily="34" charset="0"/>
                <a:hlinkClick r:id="rId5"/>
              </a:rPr>
              <a:t>https://www.szif.cz/cs/CmDocument?rid=%2Fapa_anon%2Fcs%2Fdokumenty_ke_stazeni%2Fnepub%2F1548398750404%2F1565155352856%2F1565155373245.pdf </a:t>
            </a:r>
            <a:endParaRPr lang="cs-CZ" sz="1800" b="0" i="0" u="none" strike="noStrike" baseline="0" dirty="0">
              <a:latin typeface="Calibri" panose="020F0502020204030204" pitchFamily="34" charset="0"/>
            </a:endParaRPr>
          </a:p>
          <a:p>
            <a:r>
              <a:rPr lang="cs-CZ" sz="1800" b="0" i="0" u="none" strike="noStrike" baseline="0" dirty="0">
                <a:latin typeface="Calibri" panose="020F0502020204030204" pitchFamily="34" charset="0"/>
              </a:rPr>
              <a:t>Příručka pro zadávání veřejných zakázek Programu rozvoje venkova na období 2014 – 2020 </a:t>
            </a:r>
          </a:p>
          <a:p>
            <a:r>
              <a:rPr lang="cs-CZ" sz="1800" b="0" i="0" u="none" strike="noStrike" baseline="0" dirty="0">
                <a:latin typeface="Calibri" panose="020F0502020204030204" pitchFamily="34" charset="0"/>
                <a:hlinkClick r:id="rId6"/>
              </a:rPr>
              <a:t>https://www.szif.cz/cs/CmDocument?rid=%2Fapa_anon%2Fcs%2Fdokumenty_ke_stazeni%2Fprv2014%2Fverejne_zakazky%2F1564741813432%2F1564741884471.pdf </a:t>
            </a:r>
            <a:endParaRPr lang="cs-CZ" dirty="0"/>
          </a:p>
        </p:txBody>
      </p:sp>
    </p:spTree>
    <p:extLst>
      <p:ext uri="{BB962C8B-B14F-4D97-AF65-F5344CB8AC3E}">
        <p14:creationId xmlns:p14="http://schemas.microsoft.com/office/powerpoint/2010/main" val="1462144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5617E5-8A52-4F90-9534-F5352553A6BA}"/>
              </a:ext>
            </a:extLst>
          </p:cNvPr>
          <p:cNvSpPr>
            <a:spLocks noGrp="1"/>
          </p:cNvSpPr>
          <p:nvPr>
            <p:ph type="title"/>
          </p:nvPr>
        </p:nvSpPr>
        <p:spPr/>
        <p:txBody>
          <a:bodyPr/>
          <a:lstStyle/>
          <a:p>
            <a:r>
              <a:rPr lang="cs-CZ" b="1" dirty="0"/>
              <a:t>Preferenční kritéria </a:t>
            </a:r>
            <a:r>
              <a:rPr lang="cs-CZ" b="1" dirty="0" err="1"/>
              <a:t>fiche</a:t>
            </a:r>
            <a:r>
              <a:rPr lang="cs-CZ" b="1" dirty="0"/>
              <a:t> 5</a:t>
            </a:r>
            <a:br>
              <a:rPr lang="cs-CZ" b="1" dirty="0"/>
            </a:br>
            <a:r>
              <a:rPr lang="cs-CZ" b="1" dirty="0"/>
              <a:t>Kritérium 1.</a:t>
            </a:r>
          </a:p>
        </p:txBody>
      </p:sp>
      <p:graphicFrame>
        <p:nvGraphicFramePr>
          <p:cNvPr id="4" name="Tabulka 4">
            <a:extLst>
              <a:ext uri="{FF2B5EF4-FFF2-40B4-BE49-F238E27FC236}">
                <a16:creationId xmlns:a16="http://schemas.microsoft.com/office/drawing/2014/main" id="{2D1115FC-CC3B-41F1-8B1B-2F7F120F9DF3}"/>
              </a:ext>
            </a:extLst>
          </p:cNvPr>
          <p:cNvGraphicFramePr>
            <a:graphicFrameLocks noGrp="1"/>
          </p:cNvGraphicFramePr>
          <p:nvPr>
            <p:ph idx="1"/>
            <p:extLst>
              <p:ext uri="{D42A27DB-BD31-4B8C-83A1-F6EECF244321}">
                <p14:modId xmlns:p14="http://schemas.microsoft.com/office/powerpoint/2010/main" val="2439897051"/>
              </p:ext>
            </p:extLst>
          </p:nvPr>
        </p:nvGraphicFramePr>
        <p:xfrm>
          <a:off x="1023938" y="2286000"/>
          <a:ext cx="9720262" cy="3840480"/>
        </p:xfrm>
        <a:graphic>
          <a:graphicData uri="http://schemas.openxmlformats.org/drawingml/2006/table">
            <a:tbl>
              <a:tblPr firstRow="1" bandRow="1">
                <a:tableStyleId>{5C22544A-7EE6-4342-B048-85BDC9FD1C3A}</a:tableStyleId>
              </a:tblPr>
              <a:tblGrid>
                <a:gridCol w="4860131">
                  <a:extLst>
                    <a:ext uri="{9D8B030D-6E8A-4147-A177-3AD203B41FA5}">
                      <a16:colId xmlns:a16="http://schemas.microsoft.com/office/drawing/2014/main" val="477468770"/>
                    </a:ext>
                  </a:extLst>
                </a:gridCol>
                <a:gridCol w="4860131">
                  <a:extLst>
                    <a:ext uri="{9D8B030D-6E8A-4147-A177-3AD203B41FA5}">
                      <a16:colId xmlns:a16="http://schemas.microsoft.com/office/drawing/2014/main" val="2315415870"/>
                    </a:ext>
                  </a:extLst>
                </a:gridCol>
              </a:tblGrid>
              <a:tr h="370840">
                <a:tc gridSpan="2">
                  <a:txBody>
                    <a:bodyPr/>
                    <a:lstStyle/>
                    <a:p>
                      <a:r>
                        <a:rPr lang="cs-CZ" dirty="0"/>
                        <a:t>Projekt je realizován v katastrálním území mimo hlavní střediska cestovního ruchu. (V návaznosti na opatření Integrované Strategie rozvoje cestovního ruchu Krkonoše 2020, opatření 3.4. koordinace rozvoje cestovního ruchu a turistické nabídky s cílem distribuovat návštěvníky regionu rovnoměrněji - odlehčit přetíženým lokalitám a turistickým střediskům, zvýšit návštěvnost lokalit vzdálených od hlavních turistických středisek. Kontrola se provádí dle veřejných údajů ČSÚ, kde rozhodující je počet přenocování za dané katastrální území, které v roce 2019 nepřesáhlo počet 500000. K hodnocení se dokládá výpis ČSÚ z roku 2019 jako nepovinná příloha k podání žádosti o dotaci</a:t>
                      </a:r>
                    </a:p>
                  </a:txBody>
                  <a:tcPr marL="84524" marR="84524"/>
                </a:tc>
                <a:tc hMerge="1">
                  <a:txBody>
                    <a:bodyPr/>
                    <a:lstStyle/>
                    <a:p>
                      <a:endParaRPr lang="cs-CZ" dirty="0"/>
                    </a:p>
                  </a:txBody>
                  <a:tcPr/>
                </a:tc>
                <a:extLst>
                  <a:ext uri="{0D108BD9-81ED-4DB2-BD59-A6C34878D82A}">
                    <a16:rowId xmlns:a16="http://schemas.microsoft.com/office/drawing/2014/main" val="17785805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Projekt je realizován mimo hlavní střediska.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Projekt bude realizován v katastrálním území obcí mimo hlavní střediska cestovního ruchu. </a:t>
                      </a:r>
                    </a:p>
                    <a:p>
                      <a:endParaRPr lang="cs-CZ" dirty="0"/>
                    </a:p>
                  </a:txBody>
                  <a:tcPr marL="84524" marR="84524"/>
                </a:tc>
                <a:tc>
                  <a:txBody>
                    <a:bodyPr/>
                    <a:lstStyle/>
                    <a:p>
                      <a:r>
                        <a:rPr lang="cs-CZ" dirty="0"/>
                        <a:t>20</a:t>
                      </a:r>
                    </a:p>
                  </a:txBody>
                  <a:tcPr marL="84524" marR="84524"/>
                </a:tc>
                <a:extLst>
                  <a:ext uri="{0D108BD9-81ED-4DB2-BD59-A6C34878D82A}">
                    <a16:rowId xmlns:a16="http://schemas.microsoft.com/office/drawing/2014/main" val="1769909655"/>
                  </a:ext>
                </a:extLst>
              </a:tr>
              <a:tr h="370840">
                <a:tc>
                  <a:txBody>
                    <a:bodyPr/>
                    <a:lstStyle/>
                    <a:p>
                      <a:r>
                        <a:rPr lang="cs-CZ" dirty="0"/>
                        <a:t>Projekt není realizován mimo hlavní střediska.</a:t>
                      </a:r>
                    </a:p>
                    <a:p>
                      <a:r>
                        <a:rPr lang="cs-CZ" dirty="0"/>
                        <a:t>Projekt nebude realizován mimo hlavní střediska</a:t>
                      </a:r>
                    </a:p>
                  </a:txBody>
                  <a:tcPr marL="84524" marR="84524"/>
                </a:tc>
                <a:tc>
                  <a:txBody>
                    <a:bodyPr/>
                    <a:lstStyle/>
                    <a:p>
                      <a:r>
                        <a:rPr lang="cs-CZ" dirty="0"/>
                        <a:t>0</a:t>
                      </a:r>
                    </a:p>
                  </a:txBody>
                  <a:tcPr marL="84524" marR="84524"/>
                </a:tc>
                <a:extLst>
                  <a:ext uri="{0D108BD9-81ED-4DB2-BD59-A6C34878D82A}">
                    <a16:rowId xmlns:a16="http://schemas.microsoft.com/office/drawing/2014/main" val="1998484085"/>
                  </a:ext>
                </a:extLst>
              </a:tr>
            </a:tbl>
          </a:graphicData>
        </a:graphic>
      </p:graphicFrame>
    </p:spTree>
    <p:extLst>
      <p:ext uri="{BB962C8B-B14F-4D97-AF65-F5344CB8AC3E}">
        <p14:creationId xmlns:p14="http://schemas.microsoft.com/office/powerpoint/2010/main" val="756942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7832B0-418C-4773-A691-3536E928EDF6}"/>
              </a:ext>
            </a:extLst>
          </p:cNvPr>
          <p:cNvSpPr>
            <a:spLocks noGrp="1"/>
          </p:cNvSpPr>
          <p:nvPr>
            <p:ph type="title"/>
          </p:nvPr>
        </p:nvSpPr>
        <p:spPr/>
        <p:txBody>
          <a:bodyPr>
            <a:normAutofit fontScale="90000"/>
          </a:bodyPr>
          <a:lstStyle/>
          <a:p>
            <a:br>
              <a:rPr lang="cs-CZ" b="1" dirty="0">
                <a:latin typeface="Calibri" panose="020F0502020204030204" pitchFamily="34" charset="0"/>
              </a:rPr>
            </a:br>
            <a:r>
              <a:rPr lang="cs-CZ" sz="5600" b="1" dirty="0">
                <a:latin typeface="Tw Cen MT Condensed" panose="020B0606020104020203" pitchFamily="34" charset="-18"/>
              </a:rPr>
              <a:t>Obecné podmínky poskytnutí dotace </a:t>
            </a:r>
            <a:br>
              <a:rPr lang="cs-CZ"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A0001A7B-B775-43B3-AC39-9FD38AEA7D4A}"/>
              </a:ext>
            </a:extLst>
          </p:cNvPr>
          <p:cNvSpPr>
            <a:spLocks noGrp="1"/>
          </p:cNvSpPr>
          <p:nvPr>
            <p:ph idx="1"/>
          </p:nvPr>
        </p:nvSpPr>
        <p:spPr/>
        <p:txBody>
          <a:bodyPr>
            <a:normAutofit fontScale="92500" lnSpcReduction="20000"/>
          </a:bodyPr>
          <a:lstStyle/>
          <a:p>
            <a:pPr algn="l"/>
            <a:endParaRPr lang="cs-CZ" sz="1800" b="0" i="0" u="none" strike="noStrike" baseline="0" dirty="0">
              <a:solidFill>
                <a:srgbClr val="000000"/>
              </a:solidFill>
              <a:latin typeface="Calibri" panose="020F0502020204030204" pitchFamily="34" charset="0"/>
            </a:endParaRP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Ex – post financování – úhrada výdajů z vlastních zdrojů. </a:t>
            </a:r>
          </a:p>
          <a:p>
            <a:r>
              <a:rPr lang="pl-PL" sz="1800" b="0" i="0" u="none" strike="noStrike" baseline="0" dirty="0">
                <a:latin typeface="Arial" panose="020B0604020202020204" pitchFamily="34" charset="0"/>
              </a:rPr>
              <a:t>•</a:t>
            </a:r>
            <a:r>
              <a:rPr lang="pl-PL" sz="1800" b="0" i="0" u="none" strike="noStrike" baseline="0" dirty="0">
                <a:latin typeface="Calibri" panose="020F0502020204030204" pitchFamily="34" charset="0"/>
              </a:rPr>
              <a:t>Před podpisem Dohody není na dotaci právní nárok. </a:t>
            </a:r>
          </a:p>
          <a:p>
            <a:r>
              <a:rPr lang="pl-PL" sz="1800" b="0" i="0" u="none" strike="noStrike" baseline="0" dirty="0">
                <a:latin typeface="Arial" panose="020B0604020202020204" pitchFamily="34" charset="0"/>
              </a:rPr>
              <a:t>•</a:t>
            </a:r>
            <a:r>
              <a:rPr lang="pl-PL" sz="1800" b="0" i="0" u="none" strike="noStrike" baseline="0" dirty="0">
                <a:latin typeface="Calibri" panose="020F0502020204030204" pitchFamily="34" charset="0"/>
              </a:rPr>
              <a:t>Realizace projektu do 24 měsíců od podpisu Dohody.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Za splnění podmínek zodpovídá výhradně příjemce.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Předmět projektu musí být provozován výhradně příjemcem dotace od data podání </a:t>
            </a:r>
            <a:r>
              <a:rPr lang="cs-CZ" sz="1800" b="0" i="0" u="none" strike="noStrike" baseline="0" dirty="0" err="1">
                <a:latin typeface="Calibri" panose="020F0502020204030204" pitchFamily="34" charset="0"/>
              </a:rPr>
              <a:t>ŽoP</a:t>
            </a:r>
            <a:r>
              <a:rPr lang="cs-CZ" sz="1800" b="0" i="0" u="none" strike="noStrike" baseline="0" dirty="0">
                <a:latin typeface="Calibri" panose="020F0502020204030204" pitchFamily="34" charset="0"/>
              </a:rPr>
              <a:t> do konce lhůty vázanosti projektu na účel.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Předmět dotace musí být ve vlastnictví žadatele od okamžiku pořízení do konce lhůty vázanosti projektu na účel.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Správní akt stavebního úřadu </a:t>
            </a:r>
          </a:p>
          <a:p>
            <a:r>
              <a:rPr lang="pl-PL" sz="1800" b="0" i="0" u="none" strike="noStrike" baseline="0" dirty="0">
                <a:latin typeface="Arial" panose="020B0604020202020204" pitchFamily="34" charset="0"/>
              </a:rPr>
              <a:t>–</a:t>
            </a:r>
            <a:r>
              <a:rPr lang="pl-PL" sz="1800" b="0" i="0" u="none" strike="noStrike" baseline="0" dirty="0">
                <a:latin typeface="Calibri" panose="020F0502020204030204" pitchFamily="34" charset="0"/>
              </a:rPr>
              <a:t>platný ke dni podání ŽoD na MAS, </a:t>
            </a:r>
          </a:p>
          <a:p>
            <a:r>
              <a:rPr lang="pl-PL" sz="1800" b="0" i="0" u="none" strike="noStrike" baseline="0" dirty="0">
                <a:latin typeface="Arial" panose="020B0604020202020204" pitchFamily="34" charset="0"/>
              </a:rPr>
              <a:t>–</a:t>
            </a:r>
            <a:r>
              <a:rPr lang="pl-PL" sz="1800" b="0" i="0" u="none" strike="noStrike" baseline="0" dirty="0">
                <a:latin typeface="Calibri" panose="020F0502020204030204" pitchFamily="34" charset="0"/>
              </a:rPr>
              <a:t>pravomocný nejpozději ke dni registrace na SZIF </a:t>
            </a:r>
          </a:p>
          <a:p>
            <a:endParaRPr lang="cs-CZ" dirty="0"/>
          </a:p>
        </p:txBody>
      </p:sp>
    </p:spTree>
    <p:extLst>
      <p:ext uri="{BB962C8B-B14F-4D97-AF65-F5344CB8AC3E}">
        <p14:creationId xmlns:p14="http://schemas.microsoft.com/office/powerpoint/2010/main" val="2720070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196681-7983-40F9-8B0A-3E314500D70A}"/>
              </a:ext>
            </a:extLst>
          </p:cNvPr>
          <p:cNvSpPr>
            <a:spLocks noGrp="1"/>
          </p:cNvSpPr>
          <p:nvPr>
            <p:ph type="title"/>
          </p:nvPr>
        </p:nvSpPr>
        <p:spPr/>
        <p:txBody>
          <a:bodyPr/>
          <a:lstStyle/>
          <a:p>
            <a:r>
              <a:rPr lang="cs-CZ" b="1" dirty="0"/>
              <a:t>Kritérium 2.</a:t>
            </a:r>
          </a:p>
        </p:txBody>
      </p:sp>
      <p:graphicFrame>
        <p:nvGraphicFramePr>
          <p:cNvPr id="4" name="Tabulka 4">
            <a:extLst>
              <a:ext uri="{FF2B5EF4-FFF2-40B4-BE49-F238E27FC236}">
                <a16:creationId xmlns:a16="http://schemas.microsoft.com/office/drawing/2014/main" id="{00D6A771-301D-49E3-BC24-4FBB18950FB3}"/>
              </a:ext>
            </a:extLst>
          </p:cNvPr>
          <p:cNvGraphicFramePr>
            <a:graphicFrameLocks noGrp="1"/>
          </p:cNvGraphicFramePr>
          <p:nvPr>
            <p:ph idx="1"/>
            <p:extLst>
              <p:ext uri="{D42A27DB-BD31-4B8C-83A1-F6EECF244321}">
                <p14:modId xmlns:p14="http://schemas.microsoft.com/office/powerpoint/2010/main" val="3811494311"/>
              </p:ext>
            </p:extLst>
          </p:nvPr>
        </p:nvGraphicFramePr>
        <p:xfrm>
          <a:off x="1023938" y="2286000"/>
          <a:ext cx="9720262" cy="3291840"/>
        </p:xfrm>
        <a:graphic>
          <a:graphicData uri="http://schemas.openxmlformats.org/drawingml/2006/table">
            <a:tbl>
              <a:tblPr firstRow="1" bandRow="1">
                <a:tableStyleId>{5C22544A-7EE6-4342-B048-85BDC9FD1C3A}</a:tableStyleId>
              </a:tblPr>
              <a:tblGrid>
                <a:gridCol w="4860131">
                  <a:extLst>
                    <a:ext uri="{9D8B030D-6E8A-4147-A177-3AD203B41FA5}">
                      <a16:colId xmlns:a16="http://schemas.microsoft.com/office/drawing/2014/main" val="3959712336"/>
                    </a:ext>
                  </a:extLst>
                </a:gridCol>
                <a:gridCol w="4860131">
                  <a:extLst>
                    <a:ext uri="{9D8B030D-6E8A-4147-A177-3AD203B41FA5}">
                      <a16:colId xmlns:a16="http://schemas.microsoft.com/office/drawing/2014/main" val="3043844885"/>
                    </a:ext>
                  </a:extLst>
                </a:gridCol>
              </a:tblGrid>
              <a:tr h="370840">
                <a:tc gridSpan="2">
                  <a:txBody>
                    <a:bodyPr/>
                    <a:lstStyle/>
                    <a:p>
                      <a:r>
                        <a:rPr lang="cs-CZ" dirty="0"/>
                        <a:t>Projekt počítá s publicitou MAS Krkonoše. Kontrola se provádí na základě údajů v žádosti o dotaci, kam žadatel do popisu projektu uvede způsob provedení publicity projektu (žadatel instaluje k místu realizace projektu plakát A3 či pamětní desku, ze které bude patrný 1. název projektu, 2. hlavní cíl projektu/operace, 3. znak a logo EU, 4. logo MAS Krkonoše). Kontrola PK se provádí na základě doložení fotodokumentace způsobu provedení publicity k podání žádosti o platbu na MAS Krkonoše, ze které bude patrné, že </a:t>
                      </a:r>
                      <a:r>
                        <a:rPr lang="cs-CZ" dirty="0" err="1"/>
                        <a:t>dosšlo</a:t>
                      </a:r>
                      <a:r>
                        <a:rPr lang="cs-CZ" dirty="0"/>
                        <a:t> k naplnění publicity stanoveným způsobem nebo při kontrole na místě.</a:t>
                      </a:r>
                    </a:p>
                  </a:txBody>
                  <a:tcPr marL="84524" marR="84524"/>
                </a:tc>
                <a:tc hMerge="1">
                  <a:txBody>
                    <a:bodyPr/>
                    <a:lstStyle/>
                    <a:p>
                      <a:endParaRPr lang="cs-CZ" dirty="0"/>
                    </a:p>
                  </a:txBody>
                  <a:tcPr/>
                </a:tc>
                <a:extLst>
                  <a:ext uri="{0D108BD9-81ED-4DB2-BD59-A6C34878D82A}">
                    <a16:rowId xmlns:a16="http://schemas.microsoft.com/office/drawing/2014/main" val="213973195"/>
                  </a:ext>
                </a:extLst>
              </a:tr>
              <a:tr h="370840">
                <a:tc>
                  <a:txBody>
                    <a:bodyPr/>
                    <a:lstStyle/>
                    <a:p>
                      <a:r>
                        <a:rPr lang="cs-CZ" dirty="0"/>
                        <a:t>Projekt počítá s publicitou projektu.</a:t>
                      </a:r>
                    </a:p>
                    <a:p>
                      <a:r>
                        <a:rPr lang="pl-PL" dirty="0"/>
                        <a:t>V projektu je popsán způsob publicity projektu.</a:t>
                      </a:r>
                      <a:endParaRPr lang="cs-CZ" dirty="0"/>
                    </a:p>
                  </a:txBody>
                  <a:tcPr marL="84524" marR="84524"/>
                </a:tc>
                <a:tc>
                  <a:txBody>
                    <a:bodyPr/>
                    <a:lstStyle/>
                    <a:p>
                      <a:r>
                        <a:rPr lang="cs-CZ" dirty="0"/>
                        <a:t>20</a:t>
                      </a:r>
                    </a:p>
                  </a:txBody>
                  <a:tcPr marL="84524" marR="84524"/>
                </a:tc>
                <a:extLst>
                  <a:ext uri="{0D108BD9-81ED-4DB2-BD59-A6C34878D82A}">
                    <a16:rowId xmlns:a16="http://schemas.microsoft.com/office/drawing/2014/main" val="1308079127"/>
                  </a:ext>
                </a:extLst>
              </a:tr>
              <a:tr h="370840">
                <a:tc>
                  <a:txBody>
                    <a:bodyPr/>
                    <a:lstStyle/>
                    <a:p>
                      <a:r>
                        <a:rPr lang="pt-BR" dirty="0"/>
                        <a:t>Projekt nepočítá s publicitou projektu.</a:t>
                      </a:r>
                      <a:endParaRPr lang="cs-CZ" dirty="0"/>
                    </a:p>
                    <a:p>
                      <a:r>
                        <a:rPr lang="cs-CZ" dirty="0"/>
                        <a:t>V projektu není popsán způsob publicity projektu.</a:t>
                      </a:r>
                    </a:p>
                  </a:txBody>
                  <a:tcPr marL="84524" marR="84524"/>
                </a:tc>
                <a:tc>
                  <a:txBody>
                    <a:bodyPr/>
                    <a:lstStyle/>
                    <a:p>
                      <a:r>
                        <a:rPr lang="cs-CZ" dirty="0"/>
                        <a:t>0</a:t>
                      </a:r>
                    </a:p>
                  </a:txBody>
                  <a:tcPr marL="84524" marR="84524"/>
                </a:tc>
                <a:extLst>
                  <a:ext uri="{0D108BD9-81ED-4DB2-BD59-A6C34878D82A}">
                    <a16:rowId xmlns:a16="http://schemas.microsoft.com/office/drawing/2014/main" val="4171365567"/>
                  </a:ext>
                </a:extLst>
              </a:tr>
            </a:tbl>
          </a:graphicData>
        </a:graphic>
      </p:graphicFrame>
    </p:spTree>
    <p:extLst>
      <p:ext uri="{BB962C8B-B14F-4D97-AF65-F5344CB8AC3E}">
        <p14:creationId xmlns:p14="http://schemas.microsoft.com/office/powerpoint/2010/main" val="1883167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588A81-D0DC-41E4-B0DE-DCCDDA2E960B}"/>
              </a:ext>
            </a:extLst>
          </p:cNvPr>
          <p:cNvSpPr>
            <a:spLocks noGrp="1"/>
          </p:cNvSpPr>
          <p:nvPr>
            <p:ph type="title"/>
          </p:nvPr>
        </p:nvSpPr>
        <p:spPr/>
        <p:txBody>
          <a:bodyPr/>
          <a:lstStyle/>
          <a:p>
            <a:r>
              <a:rPr lang="cs-CZ" b="1" dirty="0"/>
              <a:t>Kritérium 3.</a:t>
            </a:r>
          </a:p>
        </p:txBody>
      </p:sp>
      <p:graphicFrame>
        <p:nvGraphicFramePr>
          <p:cNvPr id="4" name="Tabulka 4">
            <a:extLst>
              <a:ext uri="{FF2B5EF4-FFF2-40B4-BE49-F238E27FC236}">
                <a16:creationId xmlns:a16="http://schemas.microsoft.com/office/drawing/2014/main" id="{393196DD-6E3B-4208-A82D-3CDE81E05F01}"/>
              </a:ext>
            </a:extLst>
          </p:cNvPr>
          <p:cNvGraphicFramePr>
            <a:graphicFrameLocks noGrp="1"/>
          </p:cNvGraphicFramePr>
          <p:nvPr>
            <p:ph idx="1"/>
            <p:extLst>
              <p:ext uri="{D42A27DB-BD31-4B8C-83A1-F6EECF244321}">
                <p14:modId xmlns:p14="http://schemas.microsoft.com/office/powerpoint/2010/main" val="1568442790"/>
              </p:ext>
            </p:extLst>
          </p:nvPr>
        </p:nvGraphicFramePr>
        <p:xfrm>
          <a:off x="1023938" y="2286000"/>
          <a:ext cx="9720262" cy="4114800"/>
        </p:xfrm>
        <a:graphic>
          <a:graphicData uri="http://schemas.openxmlformats.org/drawingml/2006/table">
            <a:tbl>
              <a:tblPr firstRow="1" bandRow="1">
                <a:tableStyleId>{5C22544A-7EE6-4342-B048-85BDC9FD1C3A}</a:tableStyleId>
              </a:tblPr>
              <a:tblGrid>
                <a:gridCol w="4860131">
                  <a:extLst>
                    <a:ext uri="{9D8B030D-6E8A-4147-A177-3AD203B41FA5}">
                      <a16:colId xmlns:a16="http://schemas.microsoft.com/office/drawing/2014/main" val="2179459377"/>
                    </a:ext>
                  </a:extLst>
                </a:gridCol>
                <a:gridCol w="4860131">
                  <a:extLst>
                    <a:ext uri="{9D8B030D-6E8A-4147-A177-3AD203B41FA5}">
                      <a16:colId xmlns:a16="http://schemas.microsoft.com/office/drawing/2014/main" val="4047634523"/>
                    </a:ext>
                  </a:extLst>
                </a:gridCol>
              </a:tblGrid>
              <a:tr h="370840">
                <a:tc gridSpan="2">
                  <a:txBody>
                    <a:bodyPr/>
                    <a:lstStyle/>
                    <a:p>
                      <a:r>
                        <a:rPr lang="cs-CZ" dirty="0"/>
                        <a:t>Zapojení veřejnosti do fáze přípravy nebo realizace projektu. Žadatel při fázi přípravy nebo realizace projektu počítá se zapojením veřejnosti či partnera. Hodnocení a kontrola se provádí pří podání žádosti o dotaci, kdy je formou nepovinných příloh doložen dokument, Partnerská smlouva či Zápis ze zasedání žadatele s veřejností apod., včetně fotodokumentace či prezenční listiny, ze kterého bude patrné, že projektový záměr je iniciován veřejností, či se veřejnost přímo na projektu podílí. </a:t>
                      </a:r>
                    </a:p>
                  </a:txBody>
                  <a:tcPr marL="84524" marR="84524"/>
                </a:tc>
                <a:tc hMerge="1">
                  <a:txBody>
                    <a:bodyPr/>
                    <a:lstStyle/>
                    <a:p>
                      <a:endParaRPr lang="cs-CZ" dirty="0"/>
                    </a:p>
                  </a:txBody>
                  <a:tcPr/>
                </a:tc>
                <a:extLst>
                  <a:ext uri="{0D108BD9-81ED-4DB2-BD59-A6C34878D82A}">
                    <a16:rowId xmlns:a16="http://schemas.microsoft.com/office/drawing/2014/main" val="3546500141"/>
                  </a:ext>
                </a:extLst>
              </a:tr>
              <a:tr h="370840">
                <a:tc>
                  <a:txBody>
                    <a:bodyPr/>
                    <a:lstStyle/>
                    <a:p>
                      <a:r>
                        <a:rPr lang="pl-PL" dirty="0"/>
                        <a:t>Do projektu je zapojena veřejnost či partner.</a:t>
                      </a:r>
                    </a:p>
                    <a:p>
                      <a:r>
                        <a:rPr lang="cs-CZ" dirty="0"/>
                        <a:t>K žádosti o dotaci byla v rámci nepovinné přílohy doložena Partnerská smlouva nebo Zápis ze zasedání žadatele.</a:t>
                      </a:r>
                    </a:p>
                  </a:txBody>
                  <a:tcPr marL="84524" marR="84524"/>
                </a:tc>
                <a:tc>
                  <a:txBody>
                    <a:bodyPr/>
                    <a:lstStyle/>
                    <a:p>
                      <a:r>
                        <a:rPr lang="cs-CZ" dirty="0"/>
                        <a:t>20</a:t>
                      </a:r>
                    </a:p>
                  </a:txBody>
                  <a:tcPr marL="84524" marR="84524"/>
                </a:tc>
                <a:extLst>
                  <a:ext uri="{0D108BD9-81ED-4DB2-BD59-A6C34878D82A}">
                    <a16:rowId xmlns:a16="http://schemas.microsoft.com/office/drawing/2014/main" val="3789847791"/>
                  </a:ext>
                </a:extLst>
              </a:tr>
              <a:tr h="370840">
                <a:tc>
                  <a:txBody>
                    <a:bodyPr/>
                    <a:lstStyle/>
                    <a:p>
                      <a:r>
                        <a:rPr lang="pl-PL" dirty="0"/>
                        <a:t>Do projektu není zapojena veřejnost či partner.</a:t>
                      </a:r>
                    </a:p>
                    <a:p>
                      <a:r>
                        <a:rPr lang="cs-CZ" dirty="0"/>
                        <a:t>K žádosti o dotaci nebyla v rámci nepovinné přílohy doložena Partnerská smlouva nebo Zápis ze zasedání žadatele.</a:t>
                      </a:r>
                    </a:p>
                  </a:txBody>
                  <a:tcPr marL="84524" marR="84524"/>
                </a:tc>
                <a:tc>
                  <a:txBody>
                    <a:bodyPr/>
                    <a:lstStyle/>
                    <a:p>
                      <a:r>
                        <a:rPr lang="cs-CZ" dirty="0"/>
                        <a:t>0</a:t>
                      </a:r>
                    </a:p>
                  </a:txBody>
                  <a:tcPr marL="84524" marR="84524"/>
                </a:tc>
                <a:extLst>
                  <a:ext uri="{0D108BD9-81ED-4DB2-BD59-A6C34878D82A}">
                    <a16:rowId xmlns:a16="http://schemas.microsoft.com/office/drawing/2014/main" val="578851807"/>
                  </a:ext>
                </a:extLst>
              </a:tr>
            </a:tbl>
          </a:graphicData>
        </a:graphic>
      </p:graphicFrame>
    </p:spTree>
    <p:extLst>
      <p:ext uri="{BB962C8B-B14F-4D97-AF65-F5344CB8AC3E}">
        <p14:creationId xmlns:p14="http://schemas.microsoft.com/office/powerpoint/2010/main" val="413763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2DDFD1-36DB-4B8D-8B3B-42458A4B6BDE}"/>
              </a:ext>
            </a:extLst>
          </p:cNvPr>
          <p:cNvSpPr>
            <a:spLocks noGrp="1"/>
          </p:cNvSpPr>
          <p:nvPr>
            <p:ph type="title"/>
          </p:nvPr>
        </p:nvSpPr>
        <p:spPr/>
        <p:txBody>
          <a:bodyPr/>
          <a:lstStyle/>
          <a:p>
            <a:r>
              <a:rPr lang="cs-CZ" b="1" dirty="0"/>
              <a:t>Kritérium 4.</a:t>
            </a:r>
          </a:p>
        </p:txBody>
      </p:sp>
      <p:graphicFrame>
        <p:nvGraphicFramePr>
          <p:cNvPr id="4" name="Tabulka 4">
            <a:extLst>
              <a:ext uri="{FF2B5EF4-FFF2-40B4-BE49-F238E27FC236}">
                <a16:creationId xmlns:a16="http://schemas.microsoft.com/office/drawing/2014/main" id="{F2146285-6CAF-4A69-9E1B-540D573D1C43}"/>
              </a:ext>
            </a:extLst>
          </p:cNvPr>
          <p:cNvGraphicFramePr>
            <a:graphicFrameLocks noGrp="1"/>
          </p:cNvGraphicFramePr>
          <p:nvPr>
            <p:ph idx="1"/>
            <p:extLst>
              <p:ext uri="{D42A27DB-BD31-4B8C-83A1-F6EECF244321}">
                <p14:modId xmlns:p14="http://schemas.microsoft.com/office/powerpoint/2010/main" val="2167345559"/>
              </p:ext>
            </p:extLst>
          </p:nvPr>
        </p:nvGraphicFramePr>
        <p:xfrm>
          <a:off x="1023938" y="2286000"/>
          <a:ext cx="9720262" cy="3291840"/>
        </p:xfrm>
        <a:graphic>
          <a:graphicData uri="http://schemas.openxmlformats.org/drawingml/2006/table">
            <a:tbl>
              <a:tblPr firstRow="1" bandRow="1">
                <a:tableStyleId>{5C22544A-7EE6-4342-B048-85BDC9FD1C3A}</a:tableStyleId>
              </a:tblPr>
              <a:tblGrid>
                <a:gridCol w="4860131">
                  <a:extLst>
                    <a:ext uri="{9D8B030D-6E8A-4147-A177-3AD203B41FA5}">
                      <a16:colId xmlns:a16="http://schemas.microsoft.com/office/drawing/2014/main" val="2933676879"/>
                    </a:ext>
                  </a:extLst>
                </a:gridCol>
                <a:gridCol w="4860131">
                  <a:extLst>
                    <a:ext uri="{9D8B030D-6E8A-4147-A177-3AD203B41FA5}">
                      <a16:colId xmlns:a16="http://schemas.microsoft.com/office/drawing/2014/main" val="1895594626"/>
                    </a:ext>
                  </a:extLst>
                </a:gridCol>
              </a:tblGrid>
              <a:tr h="370840">
                <a:tc gridSpan="2">
                  <a:txBody>
                    <a:bodyPr/>
                    <a:lstStyle/>
                    <a:p>
                      <a:r>
                        <a:rPr lang="cs-CZ" dirty="0"/>
                        <a:t>Zvýhodnění žadatelů, kteří konzultují projektový záměr s kanceláří MAS Krkonoše nejdéle do 10ti pracovních dnů před ukončením podání žádosti o dotaci na MAS. Kontrola a hodnocení se provádí na základě potvrzení kanceláře MAS Krkonoše, které bude doloženo formou nepovinné přílohy k podání žádosti o  dotaci MAS Krkonoše, příloha byla doložena.</a:t>
                      </a:r>
                    </a:p>
                  </a:txBody>
                  <a:tcPr marL="84524" marR="84524"/>
                </a:tc>
                <a:tc hMerge="1">
                  <a:txBody>
                    <a:bodyPr/>
                    <a:lstStyle/>
                    <a:p>
                      <a:endParaRPr lang="cs-CZ" dirty="0"/>
                    </a:p>
                  </a:txBody>
                  <a:tcPr/>
                </a:tc>
                <a:extLst>
                  <a:ext uri="{0D108BD9-81ED-4DB2-BD59-A6C34878D82A}">
                    <a16:rowId xmlns:a16="http://schemas.microsoft.com/office/drawing/2014/main" val="3685581870"/>
                  </a:ext>
                </a:extLst>
              </a:tr>
              <a:tr h="370840">
                <a:tc>
                  <a:txBody>
                    <a:bodyPr/>
                    <a:lstStyle/>
                    <a:p>
                      <a:r>
                        <a:rPr lang="cs-CZ" dirty="0"/>
                        <a:t>ANO, projekt byl před podáním žádosti o dotaci konzultován.</a:t>
                      </a:r>
                    </a:p>
                    <a:p>
                      <a:r>
                        <a:rPr lang="cs-CZ" dirty="0"/>
                        <a:t>Byla doložena nepovinná příloha - Potvrzení kanceláře MAS.</a:t>
                      </a:r>
                    </a:p>
                  </a:txBody>
                  <a:tcPr marL="84524" marR="84524"/>
                </a:tc>
                <a:tc>
                  <a:txBody>
                    <a:bodyPr/>
                    <a:lstStyle/>
                    <a:p>
                      <a:r>
                        <a:rPr lang="cs-CZ" dirty="0"/>
                        <a:t>15</a:t>
                      </a:r>
                    </a:p>
                  </a:txBody>
                  <a:tcPr marL="84524" marR="84524"/>
                </a:tc>
                <a:extLst>
                  <a:ext uri="{0D108BD9-81ED-4DB2-BD59-A6C34878D82A}">
                    <a16:rowId xmlns:a16="http://schemas.microsoft.com/office/drawing/2014/main" val="2651713717"/>
                  </a:ext>
                </a:extLst>
              </a:tr>
              <a:tr h="370840">
                <a:tc>
                  <a:txBody>
                    <a:bodyPr/>
                    <a:lstStyle/>
                    <a:p>
                      <a:r>
                        <a:rPr lang="cs-CZ" dirty="0"/>
                        <a:t>NE, projekt nebyl konzultován před podáním žádosti o dotaci.</a:t>
                      </a:r>
                    </a:p>
                    <a:p>
                      <a:r>
                        <a:rPr lang="cs-CZ" dirty="0"/>
                        <a:t>Nebylo doloženo Potvrzení kanceláře MAS.</a:t>
                      </a:r>
                    </a:p>
                  </a:txBody>
                  <a:tcPr marL="84524" marR="84524"/>
                </a:tc>
                <a:tc>
                  <a:txBody>
                    <a:bodyPr/>
                    <a:lstStyle/>
                    <a:p>
                      <a:r>
                        <a:rPr lang="cs-CZ" dirty="0"/>
                        <a:t>0</a:t>
                      </a:r>
                    </a:p>
                  </a:txBody>
                  <a:tcPr marL="84524" marR="84524"/>
                </a:tc>
                <a:extLst>
                  <a:ext uri="{0D108BD9-81ED-4DB2-BD59-A6C34878D82A}">
                    <a16:rowId xmlns:a16="http://schemas.microsoft.com/office/drawing/2014/main" val="605582371"/>
                  </a:ext>
                </a:extLst>
              </a:tr>
            </a:tbl>
          </a:graphicData>
        </a:graphic>
      </p:graphicFrame>
    </p:spTree>
    <p:extLst>
      <p:ext uri="{BB962C8B-B14F-4D97-AF65-F5344CB8AC3E}">
        <p14:creationId xmlns:p14="http://schemas.microsoft.com/office/powerpoint/2010/main" val="4103337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254ED2-9741-422E-BB10-793045AD46B3}"/>
              </a:ext>
            </a:extLst>
          </p:cNvPr>
          <p:cNvSpPr>
            <a:spLocks noGrp="1"/>
          </p:cNvSpPr>
          <p:nvPr>
            <p:ph type="title"/>
          </p:nvPr>
        </p:nvSpPr>
        <p:spPr/>
        <p:txBody>
          <a:bodyPr/>
          <a:lstStyle/>
          <a:p>
            <a:r>
              <a:rPr lang="cs-CZ" b="1" dirty="0"/>
              <a:t>Kritérium 5.</a:t>
            </a:r>
          </a:p>
        </p:txBody>
      </p:sp>
      <p:graphicFrame>
        <p:nvGraphicFramePr>
          <p:cNvPr id="4" name="Tabulka 4">
            <a:extLst>
              <a:ext uri="{FF2B5EF4-FFF2-40B4-BE49-F238E27FC236}">
                <a16:creationId xmlns:a16="http://schemas.microsoft.com/office/drawing/2014/main" id="{9315A377-9D12-42CF-AAB5-69BF05A37807}"/>
              </a:ext>
            </a:extLst>
          </p:cNvPr>
          <p:cNvGraphicFramePr>
            <a:graphicFrameLocks noGrp="1"/>
          </p:cNvGraphicFramePr>
          <p:nvPr>
            <p:ph idx="1"/>
            <p:extLst>
              <p:ext uri="{D42A27DB-BD31-4B8C-83A1-F6EECF244321}">
                <p14:modId xmlns:p14="http://schemas.microsoft.com/office/powerpoint/2010/main" val="4164612951"/>
              </p:ext>
            </p:extLst>
          </p:nvPr>
        </p:nvGraphicFramePr>
        <p:xfrm>
          <a:off x="1023938" y="2286000"/>
          <a:ext cx="9720262" cy="3657600"/>
        </p:xfrm>
        <a:graphic>
          <a:graphicData uri="http://schemas.openxmlformats.org/drawingml/2006/table">
            <a:tbl>
              <a:tblPr firstRow="1" bandRow="1">
                <a:tableStyleId>{5C22544A-7EE6-4342-B048-85BDC9FD1C3A}</a:tableStyleId>
              </a:tblPr>
              <a:tblGrid>
                <a:gridCol w="4860131">
                  <a:extLst>
                    <a:ext uri="{9D8B030D-6E8A-4147-A177-3AD203B41FA5}">
                      <a16:colId xmlns:a16="http://schemas.microsoft.com/office/drawing/2014/main" val="602679158"/>
                    </a:ext>
                  </a:extLst>
                </a:gridCol>
                <a:gridCol w="4860131">
                  <a:extLst>
                    <a:ext uri="{9D8B030D-6E8A-4147-A177-3AD203B41FA5}">
                      <a16:colId xmlns:a16="http://schemas.microsoft.com/office/drawing/2014/main" val="2893592104"/>
                    </a:ext>
                  </a:extLst>
                </a:gridCol>
              </a:tblGrid>
              <a:tr h="370840">
                <a:tc gridSpan="2">
                  <a:txBody>
                    <a:bodyPr/>
                    <a:lstStyle/>
                    <a:p>
                      <a:r>
                        <a:rPr lang="cs-CZ" dirty="0"/>
                        <a:t>Preference projektů s kratší dobou realizace. Doba realizace je období od podpisu Dohody do podání žádosti o platbu na RO SZIF. Hodnocení bude provedeno dle údajů v žádosti o dotaci. Kontrola dle žádosti o platbu.</a:t>
                      </a:r>
                    </a:p>
                  </a:txBody>
                  <a:tcPr marL="84524" marR="84524"/>
                </a:tc>
                <a:tc hMerge="1">
                  <a:txBody>
                    <a:bodyPr/>
                    <a:lstStyle/>
                    <a:p>
                      <a:endParaRPr lang="cs-CZ" dirty="0"/>
                    </a:p>
                  </a:txBody>
                  <a:tcPr/>
                </a:tc>
                <a:extLst>
                  <a:ext uri="{0D108BD9-81ED-4DB2-BD59-A6C34878D82A}">
                    <a16:rowId xmlns:a16="http://schemas.microsoft.com/office/drawing/2014/main" val="2673834234"/>
                  </a:ext>
                </a:extLst>
              </a:tr>
              <a:tr h="370840">
                <a:tc>
                  <a:txBody>
                    <a:bodyPr/>
                    <a:lstStyle/>
                    <a:p>
                      <a:r>
                        <a:rPr lang="cs-CZ" dirty="0"/>
                        <a:t>Do 6ti měsíců včetně. </a:t>
                      </a:r>
                      <a:r>
                        <a:rPr lang="pl-PL" dirty="0"/>
                        <a:t>Žádost o platbu bude podána na RO SZIF do 6ti měsíců od podpisu Dohody.</a:t>
                      </a:r>
                      <a:endParaRPr lang="cs-CZ" dirty="0"/>
                    </a:p>
                  </a:txBody>
                  <a:tcPr marL="84524" marR="84524"/>
                </a:tc>
                <a:tc>
                  <a:txBody>
                    <a:bodyPr/>
                    <a:lstStyle/>
                    <a:p>
                      <a:r>
                        <a:rPr lang="cs-CZ" dirty="0"/>
                        <a:t>10</a:t>
                      </a:r>
                    </a:p>
                  </a:txBody>
                  <a:tcPr marL="84524" marR="84524"/>
                </a:tc>
                <a:extLst>
                  <a:ext uri="{0D108BD9-81ED-4DB2-BD59-A6C34878D82A}">
                    <a16:rowId xmlns:a16="http://schemas.microsoft.com/office/drawing/2014/main" val="2590765833"/>
                  </a:ext>
                </a:extLst>
              </a:tr>
              <a:tr h="370840">
                <a:tc>
                  <a:txBody>
                    <a:bodyPr/>
                    <a:lstStyle/>
                    <a:p>
                      <a:r>
                        <a:rPr lang="cs-CZ" dirty="0"/>
                        <a:t>Do 12ti měsíců včetně. </a:t>
                      </a:r>
                      <a:r>
                        <a:rPr lang="pl-PL" dirty="0"/>
                        <a:t>Žádost o platbu bude podána na RO SZIF do 12ti měsíců od podpisu Dohody.</a:t>
                      </a:r>
                      <a:endParaRPr lang="cs-CZ" dirty="0"/>
                    </a:p>
                  </a:txBody>
                  <a:tcPr marL="84524" marR="84524"/>
                </a:tc>
                <a:tc>
                  <a:txBody>
                    <a:bodyPr/>
                    <a:lstStyle/>
                    <a:p>
                      <a:r>
                        <a:rPr lang="cs-CZ" dirty="0"/>
                        <a:t>5</a:t>
                      </a:r>
                    </a:p>
                  </a:txBody>
                  <a:tcPr marL="84524" marR="84524"/>
                </a:tc>
                <a:extLst>
                  <a:ext uri="{0D108BD9-81ED-4DB2-BD59-A6C34878D82A}">
                    <a16:rowId xmlns:a16="http://schemas.microsoft.com/office/drawing/2014/main" val="651702894"/>
                  </a:ext>
                </a:extLst>
              </a:tr>
              <a:tr h="370840">
                <a:tc>
                  <a:txBody>
                    <a:bodyPr/>
                    <a:lstStyle/>
                    <a:p>
                      <a:r>
                        <a:rPr lang="cs-CZ" dirty="0"/>
                        <a:t>Více než 12 měsíců. </a:t>
                      </a:r>
                      <a:r>
                        <a:rPr lang="pl-PL" dirty="0"/>
                        <a:t>Žádost o platbu bude podána na RO SZIF po více než 12ti měsících od podpisu Dohody.</a:t>
                      </a:r>
                      <a:endParaRPr lang="cs-CZ" dirty="0"/>
                    </a:p>
                  </a:txBody>
                  <a:tcPr marL="84524" marR="84524"/>
                </a:tc>
                <a:tc>
                  <a:txBody>
                    <a:bodyPr/>
                    <a:lstStyle/>
                    <a:p>
                      <a:r>
                        <a:rPr lang="cs-CZ" dirty="0"/>
                        <a:t>0</a:t>
                      </a:r>
                    </a:p>
                  </a:txBody>
                  <a:tcPr marL="84524" marR="84524"/>
                </a:tc>
                <a:extLst>
                  <a:ext uri="{0D108BD9-81ED-4DB2-BD59-A6C34878D82A}">
                    <a16:rowId xmlns:a16="http://schemas.microsoft.com/office/drawing/2014/main" val="3933020926"/>
                  </a:ext>
                </a:extLst>
              </a:tr>
            </a:tbl>
          </a:graphicData>
        </a:graphic>
      </p:graphicFrame>
    </p:spTree>
    <p:extLst>
      <p:ext uri="{BB962C8B-B14F-4D97-AF65-F5344CB8AC3E}">
        <p14:creationId xmlns:p14="http://schemas.microsoft.com/office/powerpoint/2010/main" val="1719933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B9A0CF-87FD-4F68-9087-871385F0E650}"/>
              </a:ext>
            </a:extLst>
          </p:cNvPr>
          <p:cNvSpPr>
            <a:spLocks noGrp="1"/>
          </p:cNvSpPr>
          <p:nvPr>
            <p:ph type="title"/>
          </p:nvPr>
        </p:nvSpPr>
        <p:spPr/>
        <p:txBody>
          <a:bodyPr/>
          <a:lstStyle/>
          <a:p>
            <a:r>
              <a:rPr lang="cs-CZ" b="1" dirty="0"/>
              <a:t>Kritérium 6.</a:t>
            </a:r>
          </a:p>
        </p:txBody>
      </p:sp>
      <p:graphicFrame>
        <p:nvGraphicFramePr>
          <p:cNvPr id="4" name="Tabulka 4">
            <a:extLst>
              <a:ext uri="{FF2B5EF4-FFF2-40B4-BE49-F238E27FC236}">
                <a16:creationId xmlns:a16="http://schemas.microsoft.com/office/drawing/2014/main" id="{DB8D7A93-5FD4-4BF7-82A9-74D1C2B1B516}"/>
              </a:ext>
            </a:extLst>
          </p:cNvPr>
          <p:cNvGraphicFramePr>
            <a:graphicFrameLocks noGrp="1"/>
          </p:cNvGraphicFramePr>
          <p:nvPr>
            <p:ph idx="1"/>
            <p:extLst>
              <p:ext uri="{D42A27DB-BD31-4B8C-83A1-F6EECF244321}">
                <p14:modId xmlns:p14="http://schemas.microsoft.com/office/powerpoint/2010/main" val="1714148546"/>
              </p:ext>
            </p:extLst>
          </p:nvPr>
        </p:nvGraphicFramePr>
        <p:xfrm>
          <a:off x="1023938" y="2286000"/>
          <a:ext cx="9720262" cy="2301240"/>
        </p:xfrm>
        <a:graphic>
          <a:graphicData uri="http://schemas.openxmlformats.org/drawingml/2006/table">
            <a:tbl>
              <a:tblPr firstRow="1" bandRow="1">
                <a:tableStyleId>{5C22544A-7EE6-4342-B048-85BDC9FD1C3A}</a:tableStyleId>
              </a:tblPr>
              <a:tblGrid>
                <a:gridCol w="4860131">
                  <a:extLst>
                    <a:ext uri="{9D8B030D-6E8A-4147-A177-3AD203B41FA5}">
                      <a16:colId xmlns:a16="http://schemas.microsoft.com/office/drawing/2014/main" val="2834640595"/>
                    </a:ext>
                  </a:extLst>
                </a:gridCol>
                <a:gridCol w="4860131">
                  <a:extLst>
                    <a:ext uri="{9D8B030D-6E8A-4147-A177-3AD203B41FA5}">
                      <a16:colId xmlns:a16="http://schemas.microsoft.com/office/drawing/2014/main" val="1779344780"/>
                    </a:ext>
                  </a:extLst>
                </a:gridCol>
              </a:tblGrid>
              <a:tr h="370840">
                <a:tc gridSpan="2">
                  <a:txBody>
                    <a:bodyPr/>
                    <a:lstStyle/>
                    <a:p>
                      <a:r>
                        <a:rPr lang="cs-CZ" dirty="0"/>
                        <a:t>Podpora tvorby pracovních míst.</a:t>
                      </a:r>
                    </a:p>
                    <a:p>
                      <a:r>
                        <a:rPr lang="cs-CZ" dirty="0"/>
                        <a:t>Pracovní místo musí být vytvořeno v souladu s metodikou uvedenou v Příloze 14 Pravidel 19.2.1.</a:t>
                      </a:r>
                    </a:p>
                    <a:p>
                      <a:r>
                        <a:rPr lang="cs-CZ" dirty="0"/>
                        <a:t>Hodnocení dle údajů uvedených v Žádosti o dotaci a kontrola v souladu s metodikou uvedenou v Příloze 14 Pravidel 19.2.1.</a:t>
                      </a:r>
                    </a:p>
                  </a:txBody>
                  <a:tcPr marL="84524" marR="84524"/>
                </a:tc>
                <a:tc hMerge="1">
                  <a:txBody>
                    <a:bodyPr/>
                    <a:lstStyle/>
                    <a:p>
                      <a:endParaRPr lang="cs-CZ" dirty="0"/>
                    </a:p>
                  </a:txBody>
                  <a:tcPr/>
                </a:tc>
                <a:extLst>
                  <a:ext uri="{0D108BD9-81ED-4DB2-BD59-A6C34878D82A}">
                    <a16:rowId xmlns:a16="http://schemas.microsoft.com/office/drawing/2014/main" val="904303429"/>
                  </a:ext>
                </a:extLst>
              </a:tr>
              <a:tr h="370840">
                <a:tc>
                  <a:txBody>
                    <a:bodyPr/>
                    <a:lstStyle/>
                    <a:p>
                      <a:r>
                        <a:rPr lang="pt-BR" dirty="0"/>
                        <a:t>1 nebo více pracovních míst.</a:t>
                      </a:r>
                      <a:endParaRPr lang="cs-CZ" dirty="0"/>
                    </a:p>
                  </a:txBody>
                  <a:tcPr marL="84524" marR="84524"/>
                </a:tc>
                <a:tc>
                  <a:txBody>
                    <a:bodyPr/>
                    <a:lstStyle/>
                    <a:p>
                      <a:r>
                        <a:rPr lang="cs-CZ" dirty="0"/>
                        <a:t>15</a:t>
                      </a:r>
                    </a:p>
                  </a:txBody>
                  <a:tcPr marL="84524" marR="84524"/>
                </a:tc>
                <a:extLst>
                  <a:ext uri="{0D108BD9-81ED-4DB2-BD59-A6C34878D82A}">
                    <a16:rowId xmlns:a16="http://schemas.microsoft.com/office/drawing/2014/main" val="927245412"/>
                  </a:ext>
                </a:extLst>
              </a:tr>
              <a:tr h="370840">
                <a:tc>
                  <a:txBody>
                    <a:bodyPr/>
                    <a:lstStyle/>
                    <a:p>
                      <a:r>
                        <a:rPr lang="cs-CZ" dirty="0"/>
                        <a:t>0,99 - 0,20 pracovního místa.</a:t>
                      </a:r>
                    </a:p>
                  </a:txBody>
                  <a:tcPr marL="84524" marR="84524"/>
                </a:tc>
                <a:tc>
                  <a:txBody>
                    <a:bodyPr/>
                    <a:lstStyle/>
                    <a:p>
                      <a:r>
                        <a:rPr lang="cs-CZ" dirty="0"/>
                        <a:t>10</a:t>
                      </a:r>
                    </a:p>
                  </a:txBody>
                  <a:tcPr marL="84524" marR="84524"/>
                </a:tc>
                <a:extLst>
                  <a:ext uri="{0D108BD9-81ED-4DB2-BD59-A6C34878D82A}">
                    <a16:rowId xmlns:a16="http://schemas.microsoft.com/office/drawing/2014/main" val="304000194"/>
                  </a:ext>
                </a:extLst>
              </a:tr>
              <a:tr h="370840">
                <a:tc>
                  <a:txBody>
                    <a:bodyPr/>
                    <a:lstStyle/>
                    <a:p>
                      <a:r>
                        <a:rPr lang="cs-CZ" dirty="0"/>
                        <a:t> 0,19 - 0 pracovního místa.</a:t>
                      </a:r>
                    </a:p>
                  </a:txBody>
                  <a:tcPr marL="84524" marR="84524"/>
                </a:tc>
                <a:tc>
                  <a:txBody>
                    <a:bodyPr/>
                    <a:lstStyle/>
                    <a:p>
                      <a:r>
                        <a:rPr lang="cs-CZ" dirty="0"/>
                        <a:t>0</a:t>
                      </a:r>
                    </a:p>
                  </a:txBody>
                  <a:tcPr marL="84524" marR="84524"/>
                </a:tc>
                <a:extLst>
                  <a:ext uri="{0D108BD9-81ED-4DB2-BD59-A6C34878D82A}">
                    <a16:rowId xmlns:a16="http://schemas.microsoft.com/office/drawing/2014/main" val="1672462741"/>
                  </a:ext>
                </a:extLst>
              </a:tr>
            </a:tbl>
          </a:graphicData>
        </a:graphic>
      </p:graphicFrame>
    </p:spTree>
    <p:extLst>
      <p:ext uri="{BB962C8B-B14F-4D97-AF65-F5344CB8AC3E}">
        <p14:creationId xmlns:p14="http://schemas.microsoft.com/office/powerpoint/2010/main" val="2743288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182A7A-9E74-4539-A84B-04EDF207E458}"/>
              </a:ext>
            </a:extLst>
          </p:cNvPr>
          <p:cNvSpPr>
            <a:spLocks noGrp="1"/>
          </p:cNvSpPr>
          <p:nvPr>
            <p:ph type="title"/>
          </p:nvPr>
        </p:nvSpPr>
        <p:spPr/>
        <p:txBody>
          <a:bodyPr>
            <a:normAutofit fontScale="90000"/>
          </a:bodyPr>
          <a:lstStyle/>
          <a:p>
            <a:br>
              <a:rPr lang="cs-CZ" dirty="0"/>
            </a:br>
            <a:r>
              <a:rPr lang="cs-CZ" sz="5600" b="1" dirty="0">
                <a:latin typeface="Tw Cen MT Condensed" panose="020B0606020104020203" pitchFamily="34" charset="-18"/>
              </a:rPr>
              <a:t>Děkuji Vám za pozornost! </a:t>
            </a:r>
            <a:br>
              <a:rPr lang="cs-CZ" sz="5400" b="1"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FAE6D362-4174-4961-BC20-9A66EFC102A7}"/>
              </a:ext>
            </a:extLst>
          </p:cNvPr>
          <p:cNvSpPr>
            <a:spLocks noGrp="1"/>
          </p:cNvSpPr>
          <p:nvPr>
            <p:ph idx="1"/>
          </p:nvPr>
        </p:nvSpPr>
        <p:spPr/>
        <p:txBody>
          <a:bodyPr>
            <a:normAutofit/>
          </a:bodyPr>
          <a:lstStyle/>
          <a:p>
            <a:endParaRPr lang="cs-CZ" sz="7200" b="1" dirty="0">
              <a:latin typeface="Calibri" panose="020F0502020204030204" pitchFamily="34" charset="0"/>
            </a:endParaRPr>
          </a:p>
          <a:p>
            <a:pPr algn="just"/>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Mgr. Kateřina Fejglová</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Projektový manager PRV</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MAS Krkonoše, z.s.</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Tel. 608026115</a:t>
            </a:r>
            <a:endParaRPr lang="cs-CZ" sz="72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240481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849342-3FFB-4723-9013-9F3269ED15F3}"/>
              </a:ext>
            </a:extLst>
          </p:cNvPr>
          <p:cNvSpPr>
            <a:spLocks noGrp="1"/>
          </p:cNvSpPr>
          <p:nvPr>
            <p:ph type="title"/>
          </p:nvPr>
        </p:nvSpPr>
        <p:spPr/>
        <p:txBody>
          <a:bodyPr>
            <a:normAutofit fontScale="90000"/>
          </a:bodyPr>
          <a:lstStyle/>
          <a:p>
            <a:br>
              <a:rPr lang="cs-CZ" b="1" dirty="0">
                <a:latin typeface="Calibri" panose="020F0502020204030204" pitchFamily="34" charset="0"/>
              </a:rPr>
            </a:br>
            <a:r>
              <a:rPr lang="cs-CZ" sz="5600" b="1" dirty="0">
                <a:latin typeface="Tw Cen MT Condensed" panose="020B0606020104020203" pitchFamily="34" charset="-18"/>
              </a:rPr>
              <a:t>Obecné podmínky poskytnutí dotace </a:t>
            </a:r>
            <a:br>
              <a:rPr lang="cs-CZ"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EC69FB5E-D5F5-4B5D-9657-B6B1755A43CF}"/>
              </a:ext>
            </a:extLst>
          </p:cNvPr>
          <p:cNvSpPr>
            <a:spLocks noGrp="1"/>
          </p:cNvSpPr>
          <p:nvPr>
            <p:ph idx="1"/>
          </p:nvPr>
        </p:nvSpPr>
        <p:spPr>
          <a:xfrm>
            <a:off x="838200" y="1816747"/>
            <a:ext cx="10515600" cy="4351338"/>
          </a:xfrm>
        </p:spPr>
        <p:txBody>
          <a:bodyPr>
            <a:normAutofit/>
          </a:bodyPr>
          <a:lstStyle/>
          <a:p>
            <a:pPr algn="l"/>
            <a:endParaRPr lang="cs-CZ" sz="1800" b="0" i="0" u="none" strike="noStrike" baseline="0" dirty="0">
              <a:solidFill>
                <a:srgbClr val="000000"/>
              </a:solidFill>
              <a:latin typeface="Calibri" panose="020F0502020204030204" pitchFamily="34" charset="0"/>
            </a:endParaRPr>
          </a:p>
          <a:p>
            <a:r>
              <a:rPr lang="pl-PL" sz="1800" b="0" i="0" u="none" strike="noStrike" baseline="0" dirty="0">
                <a:latin typeface="Arial" panose="020B0604020202020204" pitchFamily="34" charset="0"/>
              </a:rPr>
              <a:t>•</a:t>
            </a:r>
            <a:r>
              <a:rPr lang="pl-PL" sz="1800" b="0" i="0" u="none" strike="noStrike" baseline="0" dirty="0">
                <a:latin typeface="Calibri" panose="020F0502020204030204" pitchFamily="34" charset="0"/>
              </a:rPr>
              <a:t>Dotaci lze získat pouze na způsobilé výdaje. </a:t>
            </a:r>
          </a:p>
          <a:p>
            <a:r>
              <a:rPr lang="pl-PL" sz="1800" b="0" i="0" u="none" strike="noStrike" baseline="0" dirty="0">
                <a:latin typeface="Arial" panose="020B0604020202020204" pitchFamily="34" charset="0"/>
              </a:rPr>
              <a:t>•</a:t>
            </a:r>
            <a:r>
              <a:rPr lang="pl-PL" sz="1800" b="0" i="0" u="none" strike="noStrike" baseline="0" dirty="0">
                <a:latin typeface="Calibri" panose="020F0502020204030204" pitchFamily="34" charset="0"/>
              </a:rPr>
              <a:t>Žadatel může odeslat pouze jednu Žádost o dotaci v rámci jednoho režimu podpory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Způsobilost výdajů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Věcná – výdaje uvedené v Pravidlech platných v den podání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na MAS.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Časová – výdaje mohou vzniknout nejdříve k datu podání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na MAS.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Výše způsobilých výdajů: </a:t>
            </a:r>
            <a:r>
              <a:rPr lang="cs-CZ" sz="1800" b="1" i="0" u="none" strike="noStrike" baseline="0" dirty="0">
                <a:latin typeface="Calibri" panose="020F0502020204030204" pitchFamily="34" charset="0"/>
              </a:rPr>
              <a:t>50 000 – 2 319 312,- Kč </a:t>
            </a:r>
            <a:endParaRPr lang="cs-CZ" sz="1800" b="0" i="0" u="none" strike="noStrike" baseline="0" dirty="0">
              <a:latin typeface="Calibri" panose="020F0502020204030204" pitchFamily="34" charset="0"/>
            </a:endParaRP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Výše způsobilých výdajů je vypočtena na základě dodavatelských faktur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Stavební práce – katalog stavebních prací a materiálu ÚRS PRAHA a.s., RTS a. s., </a:t>
            </a:r>
            <a:r>
              <a:rPr lang="cs-CZ" sz="1800" b="0" i="0" u="none" strike="noStrike" baseline="0" dirty="0" err="1">
                <a:latin typeface="Calibri" panose="020F0502020204030204" pitchFamily="34" charset="0"/>
              </a:rPr>
              <a:t>Callida</a:t>
            </a:r>
            <a:r>
              <a:rPr lang="cs-CZ" sz="1800" b="0" i="0" u="none" strike="noStrike" baseline="0" dirty="0">
                <a:latin typeface="Calibri" panose="020F0502020204030204" pitchFamily="34" charset="0"/>
              </a:rPr>
              <a:t>, s.r.o.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Limitů (pokud jsou stanoveny) </a:t>
            </a:r>
          </a:p>
          <a:p>
            <a:pPr marL="0" indent="0">
              <a:buNone/>
            </a:pPr>
            <a:endParaRPr lang="cs-CZ" dirty="0"/>
          </a:p>
        </p:txBody>
      </p:sp>
    </p:spTree>
    <p:extLst>
      <p:ext uri="{BB962C8B-B14F-4D97-AF65-F5344CB8AC3E}">
        <p14:creationId xmlns:p14="http://schemas.microsoft.com/office/powerpoint/2010/main" val="969775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C824F1-8A73-4548-B3D0-64CFE3CBB2CB}"/>
              </a:ext>
            </a:extLst>
          </p:cNvPr>
          <p:cNvSpPr>
            <a:spLocks noGrp="1"/>
          </p:cNvSpPr>
          <p:nvPr>
            <p:ph type="title"/>
          </p:nvPr>
        </p:nvSpPr>
        <p:spPr/>
        <p:txBody>
          <a:bodyPr>
            <a:normAutofit fontScale="90000"/>
          </a:bodyPr>
          <a:lstStyle/>
          <a:p>
            <a:br>
              <a:rPr lang="cs-CZ" b="1" dirty="0">
                <a:latin typeface="Calibri" panose="020F0502020204030204" pitchFamily="34" charset="0"/>
              </a:rPr>
            </a:br>
            <a:r>
              <a:rPr lang="cs-CZ" b="1" dirty="0">
                <a:latin typeface="Calibri" panose="020F0502020204030204" pitchFamily="34" charset="0"/>
              </a:rPr>
              <a:t>Obecné podmínky poskytnutí dotace </a:t>
            </a:r>
            <a:br>
              <a:rPr lang="cs-CZ"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CD527A98-8CCD-4080-840F-0EC24CBA9683}"/>
              </a:ext>
            </a:extLst>
          </p:cNvPr>
          <p:cNvSpPr>
            <a:spLocks noGrp="1"/>
          </p:cNvSpPr>
          <p:nvPr>
            <p:ph idx="1"/>
          </p:nvPr>
        </p:nvSpPr>
        <p:spPr/>
        <p:txBody>
          <a:bodyPr/>
          <a:lstStyle/>
          <a:p>
            <a:pPr algn="l"/>
            <a:endParaRPr lang="cs-CZ" sz="1800" b="0" i="0" u="none" strike="noStrike" baseline="0" dirty="0">
              <a:solidFill>
                <a:srgbClr val="000000"/>
              </a:solidFill>
              <a:latin typeface="Calibri" panose="020F0502020204030204" pitchFamily="34" charset="0"/>
            </a:endParaRP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Výběrové/zadávací řízení dle Pravidel a Příručky pro zadávání veřejných zakázek Programu rozvoje venkova na období 2014 – 2020 (verze 5) .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a:t>
            </a:r>
            <a:r>
              <a:rPr lang="cs-CZ" sz="1800" b="1" i="0" u="none" strike="noStrike" baseline="0" dirty="0">
                <a:latin typeface="Calibri" panose="020F0502020204030204" pitchFamily="34" charset="0"/>
              </a:rPr>
              <a:t>Výběr dodavatele musí doručen na MAS do </a:t>
            </a:r>
            <a:r>
              <a:rPr lang="cs-CZ" sz="1800" b="1" i="0" u="none" strike="noStrike" baseline="0" dirty="0">
                <a:solidFill>
                  <a:srgbClr val="FF0000"/>
                </a:solidFill>
                <a:highlight>
                  <a:srgbClr val="FFFF00"/>
                </a:highlight>
                <a:latin typeface="Calibri" panose="020F0502020204030204" pitchFamily="34" charset="0"/>
              </a:rPr>
              <a:t> 63. dne od finálního data zaregistrování ŽOD na RO SZIF.     </a:t>
            </a:r>
            <a:r>
              <a:rPr lang="cs-CZ" sz="1800" b="1" i="0" u="none" strike="noStrike" baseline="0" dirty="0">
                <a:latin typeface="Calibri" panose="020F0502020204030204" pitchFamily="34" charset="0"/>
              </a:rPr>
              <a:t>  (výběrové/zadávací řízení/cenový marketing) – předpokládaná hodnota zakázky 500 000,- Kč bez DPH a nebo vyšší. </a:t>
            </a:r>
            <a:endParaRPr lang="cs-CZ" sz="1800" b="0" i="0" u="none" strike="noStrike" baseline="0" dirty="0">
              <a:latin typeface="Calibri" panose="020F0502020204030204" pitchFamily="34" charset="0"/>
            </a:endParaRPr>
          </a:p>
          <a:p>
            <a:r>
              <a:rPr lang="cs-CZ" sz="1800" b="0" i="0" u="none" strike="noStrike" baseline="0" dirty="0">
                <a:latin typeface="Arial" panose="020B0604020202020204" pitchFamily="34" charset="0"/>
              </a:rPr>
              <a:t>•</a:t>
            </a:r>
            <a:r>
              <a:rPr lang="cs-CZ" sz="1800" b="1" i="0" u="none" strike="noStrike" baseline="0" dirty="0">
                <a:latin typeface="Calibri" panose="020F0502020204030204" pitchFamily="34" charset="0"/>
              </a:rPr>
              <a:t>Předpokládaná hodnota zakázky nedosáhne 500 000,- Kč bez DPH dokládá se cenový marketing jako součást příloh Žádosti o platbu.</a:t>
            </a:r>
            <a:r>
              <a:rPr lang="cs-CZ" sz="1800" b="0" i="0" u="none" strike="noStrike" baseline="0" dirty="0">
                <a:latin typeface="Calibri" panose="020F0502020204030204" pitchFamily="34" charset="0"/>
              </a:rPr>
              <a:t>!!!! </a:t>
            </a:r>
          </a:p>
          <a:p>
            <a:r>
              <a:rPr lang="pl-PL" sz="1800" b="0" i="0" u="none" strike="noStrike" baseline="0" dirty="0">
                <a:latin typeface="Arial" panose="020B0604020202020204" pitchFamily="34" charset="0"/>
              </a:rPr>
              <a:t>•</a:t>
            </a:r>
            <a:r>
              <a:rPr lang="pl-PL" sz="1800" b="0" i="0" u="none" strike="noStrike" baseline="0" dirty="0">
                <a:latin typeface="Calibri" panose="020F0502020204030204" pitchFamily="34" charset="0"/>
              </a:rPr>
              <a:t>Žadatel je povinen dodržovat publicitu projektu od podpisu Dohody po celou dobu lhůty vázanosti projektu na účel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Příručka pro publicitu PRV 2014 – 2020 (verze 5) </a:t>
            </a:r>
          </a:p>
          <a:p>
            <a:endParaRPr lang="cs-CZ" dirty="0"/>
          </a:p>
        </p:txBody>
      </p:sp>
    </p:spTree>
    <p:extLst>
      <p:ext uri="{BB962C8B-B14F-4D97-AF65-F5344CB8AC3E}">
        <p14:creationId xmlns:p14="http://schemas.microsoft.com/office/powerpoint/2010/main" val="215604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60894A-03A5-4066-B334-1EF54D89D0B5}"/>
              </a:ext>
            </a:extLst>
          </p:cNvPr>
          <p:cNvSpPr>
            <a:spLocks noGrp="1"/>
          </p:cNvSpPr>
          <p:nvPr>
            <p:ph type="title"/>
          </p:nvPr>
        </p:nvSpPr>
        <p:spPr/>
        <p:txBody>
          <a:bodyPr/>
          <a:lstStyle/>
          <a:p>
            <a:r>
              <a:rPr lang="cs-CZ" b="1" dirty="0">
                <a:latin typeface="Tw Cen MT Condensed" panose="020B0606020104020203" pitchFamily="34" charset="-18"/>
              </a:rPr>
              <a:t>Dotaci nelze poskytnout na: </a:t>
            </a:r>
            <a:br>
              <a:rPr lang="cs-CZ"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B8D9426A-77B9-440B-93A4-DC72CA1EA66E}"/>
              </a:ext>
            </a:extLst>
          </p:cNvPr>
          <p:cNvSpPr>
            <a:spLocks noGrp="1"/>
          </p:cNvSpPr>
          <p:nvPr>
            <p:ph idx="1"/>
          </p:nvPr>
        </p:nvSpPr>
        <p:spPr/>
        <p:txBody>
          <a:bodyPr/>
          <a:lstStyle/>
          <a:p>
            <a:pPr algn="l"/>
            <a:endParaRPr lang="cs-CZ" sz="1800" b="0" i="0" u="none" strike="noStrike" baseline="0" dirty="0">
              <a:solidFill>
                <a:srgbClr val="000000"/>
              </a:solidFill>
              <a:latin typeface="Calibri" panose="020F0502020204030204" pitchFamily="34" charset="0"/>
            </a:endParaRPr>
          </a:p>
          <a:p>
            <a:r>
              <a:rPr lang="cs-CZ" sz="1800" b="0" i="0" u="none" strike="noStrike" baseline="0" dirty="0">
                <a:latin typeface="Calibri" panose="020F0502020204030204" pitchFamily="34" charset="0"/>
              </a:rPr>
              <a:t>OBECNĚ: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pořízení použitého movitého majetku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daň z přidané hodnoty u plátců DPH za předpokladu, že si mohou DPH nárokovat u finančního úřadu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prosté nahrazení investice (= investice, která nepředstavuje zhodnocení, tzn. lepší užitné hodnoty – technické a jakostní vlastnosti, vyšší výkonnost apod.)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pořízení technologií, které slouží k výrobě elektrické energie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provozní náklady včetně spotřebního materiálu </a:t>
            </a:r>
          </a:p>
          <a:p>
            <a:endParaRPr lang="cs-CZ" dirty="0"/>
          </a:p>
        </p:txBody>
      </p:sp>
    </p:spTree>
    <p:extLst>
      <p:ext uri="{BB962C8B-B14F-4D97-AF65-F5344CB8AC3E}">
        <p14:creationId xmlns:p14="http://schemas.microsoft.com/office/powerpoint/2010/main" val="422639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2CE1C-5BF1-4A35-BBE1-2775B6936D17}"/>
              </a:ext>
            </a:extLst>
          </p:cNvPr>
          <p:cNvSpPr>
            <a:spLocks noGrp="1"/>
          </p:cNvSpPr>
          <p:nvPr>
            <p:ph type="title"/>
          </p:nvPr>
        </p:nvSpPr>
        <p:spPr/>
        <p:txBody>
          <a:bodyPr/>
          <a:lstStyle/>
          <a:p>
            <a:r>
              <a:rPr lang="cs-CZ" b="1" dirty="0">
                <a:latin typeface="Tw Cen MT Condensed" panose="020B0606020104020203" pitchFamily="34" charset="-18"/>
              </a:rPr>
              <a:t>Společné podmínky</a:t>
            </a:r>
            <a:br>
              <a:rPr lang="cs-CZ"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CA875A3A-4241-4D6C-A990-9554A22DFE7D}"/>
              </a:ext>
            </a:extLst>
          </p:cNvPr>
          <p:cNvSpPr>
            <a:spLocks noGrp="1"/>
          </p:cNvSpPr>
          <p:nvPr>
            <p:ph idx="1"/>
          </p:nvPr>
        </p:nvSpPr>
        <p:spPr/>
        <p:txBody>
          <a:bodyPr>
            <a:normAutofit fontScale="92500" lnSpcReduction="10000"/>
          </a:bodyPr>
          <a:lstStyle/>
          <a:p>
            <a:pPr algn="l"/>
            <a:endParaRPr lang="cs-CZ" sz="1800" b="0" i="0" u="none" strike="noStrike" baseline="0" dirty="0">
              <a:solidFill>
                <a:srgbClr val="000000"/>
              </a:solidFill>
              <a:latin typeface="Calibri" panose="020F0502020204030204" pitchFamily="34" charset="0"/>
            </a:endParaRP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Realizací projektu vznikne samostatný funkční celek.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POZOR! Po zaregistrování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a:t>
            </a:r>
            <a:r>
              <a:rPr lang="cs-CZ" sz="1800" b="1" i="0" u="none" strike="noStrike" baseline="0" dirty="0">
                <a:latin typeface="Calibri" panose="020F0502020204030204" pitchFamily="34" charset="0"/>
              </a:rPr>
              <a:t>lze </a:t>
            </a:r>
            <a:r>
              <a:rPr lang="cs-CZ" sz="1800" b="0" i="0" u="none" strike="noStrike" baseline="0" dirty="0">
                <a:latin typeface="Calibri" panose="020F0502020204030204" pitchFamily="34" charset="0"/>
              </a:rPr>
              <a:t>režim zakázky měnit pouze u cenového marketingu s hodnotou zakázky, která je rovna nebo vyšší než 500 000 Kč bez DPH a výběrového/zadávacího řízení. </a:t>
            </a:r>
          </a:p>
          <a:p>
            <a:r>
              <a:rPr lang="cs-CZ" sz="1800" b="0" i="0" u="none" strike="noStrike" baseline="0" dirty="0">
                <a:latin typeface="Calibri" panose="020F0502020204030204" pitchFamily="34" charset="0"/>
              </a:rPr>
              <a:t>X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Cenový marketing (nižší než 500 000 Kč bez DPH), předkládaný k Žádosti o platbu na MAS – po zaregistrování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režim zakázky </a:t>
            </a:r>
            <a:r>
              <a:rPr lang="cs-CZ" sz="1800" b="1" i="0" u="none" strike="noStrike" baseline="0" dirty="0">
                <a:latin typeface="Calibri" panose="020F0502020204030204" pitchFamily="34" charset="0"/>
              </a:rPr>
              <a:t>nelze </a:t>
            </a:r>
            <a:r>
              <a:rPr lang="cs-CZ" sz="1800" b="0" i="0" u="none" strike="noStrike" baseline="0" dirty="0">
                <a:latin typeface="Calibri" panose="020F0502020204030204" pitchFamily="34" charset="0"/>
              </a:rPr>
              <a:t>měnit.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Projekt musí být realizován na území MAS.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Lhůta vázanosti projektu na účel trvá 5 let od data převedení dotace na účet příjemce dotace </a:t>
            </a: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Údaje o projektu jsou úplné od data podání </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po dobu 10 let od proplacení dotace (archivace). </a:t>
            </a:r>
          </a:p>
          <a:p>
            <a:r>
              <a:rPr lang="cs-CZ" sz="1800" b="0" i="0" u="none" strike="noStrike" baseline="0" dirty="0">
                <a:latin typeface="Arial" panose="020B0604020202020204" pitchFamily="34" charset="0"/>
              </a:rPr>
              <a:t>•</a:t>
            </a:r>
            <a:r>
              <a:rPr lang="cs-CZ" sz="1800" b="0" i="0" u="none" strike="noStrike" baseline="0" dirty="0" err="1">
                <a:latin typeface="Calibri" panose="020F0502020204030204" pitchFamily="34" charset="0"/>
              </a:rPr>
              <a:t>ŽoD</a:t>
            </a:r>
            <a:r>
              <a:rPr lang="cs-CZ" sz="1800" b="0" i="0" u="none" strike="noStrike" baseline="0" dirty="0">
                <a:latin typeface="Calibri" panose="020F0502020204030204" pitchFamily="34" charset="0"/>
              </a:rPr>
              <a:t> musí obdržet v rámci preferenčních kritérií minimální počet bodů stanovený pro danou </a:t>
            </a:r>
            <a:r>
              <a:rPr lang="cs-CZ" sz="1800" b="0" i="0" u="none" strike="noStrike" baseline="0" dirty="0" err="1">
                <a:latin typeface="Calibri" panose="020F0502020204030204" pitchFamily="34" charset="0"/>
              </a:rPr>
              <a:t>Fichi</a:t>
            </a:r>
            <a:r>
              <a:rPr lang="cs-CZ" sz="1800" dirty="0">
                <a:latin typeface="Calibri" panose="020F0502020204030204" pitchFamily="34" charset="0"/>
              </a:rPr>
              <a:t> (50b)</a:t>
            </a:r>
            <a:endParaRPr lang="cs-CZ" sz="1800" b="0" i="0" u="none" strike="noStrike" baseline="0" dirty="0">
              <a:latin typeface="Calibri" panose="020F0502020204030204" pitchFamily="34" charset="0"/>
            </a:endParaRPr>
          </a:p>
          <a:p>
            <a:endParaRPr lang="cs-CZ" dirty="0"/>
          </a:p>
        </p:txBody>
      </p:sp>
    </p:spTree>
    <p:extLst>
      <p:ext uri="{BB962C8B-B14F-4D97-AF65-F5344CB8AC3E}">
        <p14:creationId xmlns:p14="http://schemas.microsoft.com/office/powerpoint/2010/main" val="3158445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F5C2C8-A4B8-43CD-995C-6E7A38047254}"/>
              </a:ext>
            </a:extLst>
          </p:cNvPr>
          <p:cNvSpPr>
            <a:spLocks noGrp="1"/>
          </p:cNvSpPr>
          <p:nvPr>
            <p:ph type="title"/>
          </p:nvPr>
        </p:nvSpPr>
        <p:spPr>
          <a:xfrm>
            <a:off x="838200" y="365125"/>
            <a:ext cx="10515600" cy="2484607"/>
          </a:xfrm>
        </p:spPr>
        <p:txBody>
          <a:bodyPr>
            <a:normAutofit fontScale="90000"/>
          </a:bodyPr>
          <a:lstStyle/>
          <a:p>
            <a:br>
              <a:rPr lang="cs-CZ" sz="4400" b="1" i="0" u="none" strike="noStrike" baseline="0" dirty="0">
                <a:latin typeface="Calibri" panose="020F0502020204030204" pitchFamily="34" charset="0"/>
              </a:rPr>
            </a:br>
            <a:br>
              <a:rPr lang="cs-CZ" sz="4400" b="1" i="0" u="none" strike="noStrike" baseline="0" dirty="0">
                <a:latin typeface="Calibri" panose="020F0502020204030204" pitchFamily="34" charset="0"/>
              </a:rPr>
            </a:br>
            <a:r>
              <a:rPr lang="cs-CZ" sz="5600" b="1" i="0" u="none" strike="noStrike" baseline="0" dirty="0" err="1">
                <a:latin typeface="Tw Cen MT Condensed" panose="020B0606020104020203" pitchFamily="34" charset="-18"/>
              </a:rPr>
              <a:t>Fiche</a:t>
            </a:r>
            <a:r>
              <a:rPr lang="cs-CZ" sz="5600" b="1" i="0" u="none" strike="noStrike" baseline="0" dirty="0">
                <a:latin typeface="Tw Cen MT Condensed" panose="020B0606020104020203" pitchFamily="34" charset="-18"/>
              </a:rPr>
              <a:t> 5 Základní služby a obnova vesnic ve venkovských oblastech</a:t>
            </a:r>
            <a:br>
              <a:rPr lang="cs-CZ" sz="5600" b="1" i="0" u="none" strike="noStrike" baseline="0" dirty="0">
                <a:latin typeface="Tw Cen MT Condensed" panose="020B0606020104020203" pitchFamily="34" charset="-18"/>
              </a:rPr>
            </a:br>
            <a:r>
              <a:rPr lang="cs-CZ" sz="5600" b="1" i="0" u="none" strike="noStrike" baseline="0" dirty="0">
                <a:latin typeface="Tw Cen MT Condensed" panose="020B0606020104020203" pitchFamily="34" charset="-18"/>
              </a:rPr>
              <a:t> </a:t>
            </a:r>
            <a:r>
              <a:rPr lang="pt-BR" sz="5600" dirty="0">
                <a:latin typeface="Tw Cen MT Condensed" panose="020B0606020104020203" pitchFamily="34" charset="-18"/>
              </a:rPr>
              <a:t>a) </a:t>
            </a:r>
            <a:r>
              <a:rPr lang="pt-BR" sz="5600" b="1" dirty="0">
                <a:latin typeface="Tw Cen MT Condensed" panose="020B0606020104020203" pitchFamily="34" charset="-18"/>
              </a:rPr>
              <a:t>Veřejná prostranství v obcích </a:t>
            </a:r>
            <a:br>
              <a:rPr lang="pt-BR" dirty="0">
                <a:latin typeface="Calibri" panose="020F0502020204030204" pitchFamily="34" charset="0"/>
              </a:rPr>
            </a:br>
            <a:br>
              <a:rPr lang="cs-CZ" sz="4400" b="0" i="0" u="none" strike="noStrike" baseline="0" dirty="0">
                <a:latin typeface="Calibri" panose="020F0502020204030204" pitchFamily="34" charset="0"/>
              </a:rPr>
            </a:br>
            <a:endParaRPr lang="cs-CZ" dirty="0"/>
          </a:p>
        </p:txBody>
      </p:sp>
      <p:sp>
        <p:nvSpPr>
          <p:cNvPr id="3" name="Zástupný obsah 2">
            <a:extLst>
              <a:ext uri="{FF2B5EF4-FFF2-40B4-BE49-F238E27FC236}">
                <a16:creationId xmlns:a16="http://schemas.microsoft.com/office/drawing/2014/main" id="{F7837AEE-6B2A-4D6D-A8F3-0FC6AF0AADC7}"/>
              </a:ext>
            </a:extLst>
          </p:cNvPr>
          <p:cNvSpPr>
            <a:spLocks noGrp="1"/>
          </p:cNvSpPr>
          <p:nvPr>
            <p:ph idx="1"/>
          </p:nvPr>
        </p:nvSpPr>
        <p:spPr>
          <a:xfrm>
            <a:off x="838200" y="2254927"/>
            <a:ext cx="10515600" cy="3922035"/>
          </a:xfrm>
        </p:spPr>
        <p:txBody>
          <a:bodyPr/>
          <a:lstStyle/>
          <a:p>
            <a:pPr algn="l"/>
            <a:endParaRPr lang="cs-CZ" sz="1800" b="0" i="0" u="none" strike="noStrike" baseline="0" dirty="0">
              <a:solidFill>
                <a:srgbClr val="000000"/>
              </a:solidFill>
              <a:latin typeface="Calibri" panose="020F0502020204030204" pitchFamily="34" charset="0"/>
            </a:endParaRPr>
          </a:p>
          <a:p>
            <a:r>
              <a:rPr lang="cs-CZ" sz="1800" b="0" i="0" u="none" strike="noStrike" baseline="0" dirty="0">
                <a:latin typeface="Arial" panose="020B0604020202020204" pitchFamily="34" charset="0"/>
              </a:rPr>
              <a:t>•</a:t>
            </a:r>
            <a:r>
              <a:rPr lang="cs-CZ" sz="1800" b="0" i="0" u="none" strike="noStrike" baseline="0" dirty="0">
                <a:latin typeface="Calibri" panose="020F0502020204030204" pitchFamily="34" charset="0"/>
              </a:rPr>
              <a:t>Veřejným prostranstvím se pro účely těchto Pravidel rozumí veřejné prostranství definované v § 34 zákona č. 128/2000 Sb. o obcích (obecní řízení), ve znění pozdějších právních předpisů. </a:t>
            </a:r>
            <a:r>
              <a:rPr lang="cs-CZ" sz="1800" b="1" i="0" u="none" strike="noStrike" baseline="0" dirty="0">
                <a:latin typeface="Calibri" panose="020F0502020204030204" pitchFamily="34" charset="0"/>
              </a:rPr>
              <a:t>Podpořena budou pouze tato veřejná prostranství: </a:t>
            </a:r>
            <a:r>
              <a:rPr lang="cs-CZ" sz="1800" b="0" i="0" u="none" strike="noStrike" baseline="0" dirty="0">
                <a:latin typeface="Calibri" panose="020F0502020204030204" pitchFamily="34" charset="0"/>
              </a:rPr>
              <a:t>náměstí, návsi, tržiště, navazující prostranství obecního úřadu, pošty, kostela, hřbitova, železniční stanice a dalších objektů občanské vybavenosti, které jsou ve vlastnictví obce. </a:t>
            </a:r>
          </a:p>
          <a:p>
            <a:pPr marL="0" indent="0">
              <a:buNone/>
            </a:pPr>
            <a:r>
              <a:rPr lang="cs-CZ" sz="1800" b="0" i="0" u="none" strike="noStrike" baseline="0" dirty="0">
                <a:latin typeface="Calibri" panose="020F0502020204030204" pitchFamily="34" charset="0"/>
              </a:rPr>
              <a:t>Navazující prostranství = bezprostřední, sousedící okolí, které na objekt občanské vybavenosti funkčně navazuje </a:t>
            </a:r>
          </a:p>
          <a:p>
            <a:endParaRPr lang="cs-CZ" dirty="0"/>
          </a:p>
        </p:txBody>
      </p:sp>
    </p:spTree>
    <p:extLst>
      <p:ext uri="{BB962C8B-B14F-4D97-AF65-F5344CB8AC3E}">
        <p14:creationId xmlns:p14="http://schemas.microsoft.com/office/powerpoint/2010/main" val="3171180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295</TotalTime>
  <Words>3933</Words>
  <Application>Microsoft Office PowerPoint</Application>
  <PresentationFormat>Širokoúhlá obrazovka</PresentationFormat>
  <Paragraphs>317</Paragraphs>
  <Slides>45</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45</vt:i4>
      </vt:variant>
    </vt:vector>
  </HeadingPairs>
  <TitlesOfParts>
    <vt:vector size="53" baseType="lpstr">
      <vt:lpstr>Arial</vt:lpstr>
      <vt:lpstr>Calibri</vt:lpstr>
      <vt:lpstr>Tw Cen MT</vt:lpstr>
      <vt:lpstr>Tw Cen MT Condensed</vt:lpstr>
      <vt:lpstr>Verdana</vt:lpstr>
      <vt:lpstr>Wingdings</vt:lpstr>
      <vt:lpstr>Wingdings 3</vt:lpstr>
      <vt:lpstr>Integrál</vt:lpstr>
      <vt:lpstr>Seminář pro žadatele PRV</vt:lpstr>
      <vt:lpstr>Program semináře</vt:lpstr>
      <vt:lpstr>Identifikace výzvy</vt:lpstr>
      <vt:lpstr> Obecné podmínky poskytnutí dotace  </vt:lpstr>
      <vt:lpstr> Obecné podmínky poskytnutí dotace  </vt:lpstr>
      <vt:lpstr> Obecné podmínky poskytnutí dotace  </vt:lpstr>
      <vt:lpstr>Dotaci nelze poskytnout na:  </vt:lpstr>
      <vt:lpstr>Společné podmínky </vt:lpstr>
      <vt:lpstr>  Fiche 5 Základní služby a obnova vesnic ve venkovských oblastech  a) Veřejná prostranství v obcích   </vt:lpstr>
      <vt:lpstr>Způsobilé výdaje </vt:lpstr>
      <vt:lpstr> Příklady způsobilých/nezpůsobilých výdajů  </vt:lpstr>
      <vt:lpstr>NELZE podpořit:  </vt:lpstr>
      <vt:lpstr>Další Podmínky:  </vt:lpstr>
      <vt:lpstr> Fiche 5 Základní služby a obnova vesnic ve venkovských oblastech g) Stezky</vt:lpstr>
      <vt:lpstr>Způsobilé výdaje g) stezky</vt:lpstr>
      <vt:lpstr>Přílohy Žádosti o dotaci  </vt:lpstr>
      <vt:lpstr>Žádost o dotaci (ŽoD)  </vt:lpstr>
      <vt:lpstr>Podání Žádosti o dotaci  </vt:lpstr>
      <vt:lpstr>Podání Žádosti o dotaci  </vt:lpstr>
      <vt:lpstr>Podání Žádosti o dotaci  </vt:lpstr>
      <vt:lpstr>Podání Žádosti o dotaci - výzva č. 5 </vt:lpstr>
      <vt:lpstr>Prezentace aplikace PowerPoint</vt:lpstr>
      <vt:lpstr>Prezentace aplikace PowerPoint</vt:lpstr>
      <vt:lpstr>Prezentace aplikace PowerPoint</vt:lpstr>
      <vt:lpstr>Prezentace aplikace PowerPoint</vt:lpstr>
      <vt:lpstr>Podání Žádosti o dotaci  </vt:lpstr>
      <vt:lpstr>Formulář Žádosti o dotaci (ŽoD)  </vt:lpstr>
      <vt:lpstr> Podání Žádosti o dotaci – vzhled žádosti  </vt:lpstr>
      <vt:lpstr>Vyplnění jednotlivých listů ŽoD  </vt:lpstr>
      <vt:lpstr>Vyplnění jednotlivých listů ŽoD</vt:lpstr>
      <vt:lpstr> Vyplnění jednotlivých listů ŽoD–List B2 </vt:lpstr>
      <vt:lpstr>Vyplnění jednotlivých listů ŽoD  </vt:lpstr>
      <vt:lpstr>Podání ŽoD na MAS  </vt:lpstr>
      <vt:lpstr>Podání ŽoD na MAS  </vt:lpstr>
      <vt:lpstr>Kontrola a hodnocení ŽoD  </vt:lpstr>
      <vt:lpstr>Kontrola a hodnocení ŽoD  </vt:lpstr>
      <vt:lpstr>Registrace ŽoD na SZIF  </vt:lpstr>
      <vt:lpstr>Důležité dokumenty  </vt:lpstr>
      <vt:lpstr>Preferenční kritéria fiche 5 Kritérium 1.</vt:lpstr>
      <vt:lpstr>Kritérium 2.</vt:lpstr>
      <vt:lpstr>Kritérium 3.</vt:lpstr>
      <vt:lpstr>Kritérium 4.</vt:lpstr>
      <vt:lpstr>Kritérium 5.</vt:lpstr>
      <vt:lpstr>Kritérium 6.</vt:lpstr>
      <vt:lpstr> Děkuji Vám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Seminář pro žadatele PRV</dc:title>
  <dc:creator>fejglova@mas-krkonose.cz</dc:creator>
  <cp:lastModifiedBy>fejglova@mas-krkonose.cz</cp:lastModifiedBy>
  <cp:revision>18</cp:revision>
  <dcterms:created xsi:type="dcterms:W3CDTF">2021-05-10T07:07:42Z</dcterms:created>
  <dcterms:modified xsi:type="dcterms:W3CDTF">2021-05-10T12:03:33Z</dcterms:modified>
</cp:coreProperties>
</file>